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7" r:id="rId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riam Terrell" initials="MT" lastIdx="9" clrIdx="0">
    <p:extLst>
      <p:ext uri="{19B8F6BF-5375-455C-9EA6-DF929625EA0E}">
        <p15:presenceInfo xmlns:p15="http://schemas.microsoft.com/office/powerpoint/2012/main" userId="S-1-5-21-823518204-2000478354-1801674531-2467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4A8146-2F31-4D41-8A98-B6A1D92B9AF2}" v="13" dt="2023-06-08T11:55:00.4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819" autoAdjust="0"/>
  </p:normalViewPr>
  <p:slideViewPr>
    <p:cSldViewPr snapToGrid="0">
      <p:cViewPr varScale="1">
        <p:scale>
          <a:sx n="146" d="100"/>
          <a:sy n="146" d="100"/>
        </p:scale>
        <p:origin x="3042"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5E5915-F7DD-4259-8191-A79F266FDE54}" type="datetimeFigureOut">
              <a:rPr lang="sv-SE" smtClean="0"/>
              <a:t>2025-06-24</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15405B-61F0-4B05-90EE-69196E878353}" type="slidenum">
              <a:rPr lang="sv-SE" smtClean="0"/>
              <a:t>‹#›</a:t>
            </a:fld>
            <a:endParaRPr lang="sv-SE"/>
          </a:p>
        </p:txBody>
      </p:sp>
    </p:spTree>
    <p:extLst>
      <p:ext uri="{BB962C8B-B14F-4D97-AF65-F5344CB8AC3E}">
        <p14:creationId xmlns:p14="http://schemas.microsoft.com/office/powerpoint/2010/main" val="2178556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en-US" dirty="0"/>
          </a:p>
          <a:p>
            <a:endParaRPr lang="sv-SE" dirty="0"/>
          </a:p>
        </p:txBody>
      </p:sp>
      <p:sp>
        <p:nvSpPr>
          <p:cNvPr id="4" name="Platshållare för bildnummer 3"/>
          <p:cNvSpPr>
            <a:spLocks noGrp="1"/>
          </p:cNvSpPr>
          <p:nvPr>
            <p:ph type="sldNum" sz="quarter" idx="10"/>
          </p:nvPr>
        </p:nvSpPr>
        <p:spPr/>
        <p:txBody>
          <a:bodyPr/>
          <a:lstStyle/>
          <a:p>
            <a:fld id="{C815405B-61F0-4B05-90EE-69196E878353}" type="slidenum">
              <a:rPr lang="sv-SE" smtClean="0"/>
              <a:t>1</a:t>
            </a:fld>
            <a:endParaRPr lang="sv-SE"/>
          </a:p>
        </p:txBody>
      </p:sp>
    </p:spTree>
    <p:extLst>
      <p:ext uri="{BB962C8B-B14F-4D97-AF65-F5344CB8AC3E}">
        <p14:creationId xmlns:p14="http://schemas.microsoft.com/office/powerpoint/2010/main" val="3979506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5A9DFF7-2442-4F28-B6C1-3C1FEF986828}"/>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C3D4E7C6-9C68-45BD-851B-2C9484761C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6BBFC71D-DEC8-48CE-8800-9372EE52FDF1}"/>
              </a:ext>
            </a:extLst>
          </p:cNvPr>
          <p:cNvSpPr>
            <a:spLocks noGrp="1"/>
          </p:cNvSpPr>
          <p:nvPr>
            <p:ph type="dt" sz="half" idx="10"/>
          </p:nvPr>
        </p:nvSpPr>
        <p:spPr/>
        <p:txBody>
          <a:bodyPr/>
          <a:lstStyle/>
          <a:p>
            <a:fld id="{7ED0BDA5-F6F7-4F81-8F2F-613AA946F509}" type="datetimeFigureOut">
              <a:rPr lang="sv-SE" smtClean="0"/>
              <a:t>2025-06-24</a:t>
            </a:fld>
            <a:endParaRPr lang="sv-SE"/>
          </a:p>
        </p:txBody>
      </p:sp>
      <p:sp>
        <p:nvSpPr>
          <p:cNvPr id="5" name="Platshållare för sidfot 4">
            <a:extLst>
              <a:ext uri="{FF2B5EF4-FFF2-40B4-BE49-F238E27FC236}">
                <a16:creationId xmlns:a16="http://schemas.microsoft.com/office/drawing/2014/main" id="{899E382E-A6EF-4AB6-A52D-7014B51B2CB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1CBC202-74DD-4837-AE61-19CC8F979B65}"/>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99341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A7B88A8-389C-4ABA-A23F-B8CBB6E419ED}"/>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F78B6E46-F69D-4DD6-BD21-4DAEF59A290C}"/>
              </a:ext>
            </a:extLst>
          </p:cNvPr>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C143715-BB82-447F-BC2E-4E3E3A0CCC1C}"/>
              </a:ext>
            </a:extLst>
          </p:cNvPr>
          <p:cNvSpPr>
            <a:spLocks noGrp="1"/>
          </p:cNvSpPr>
          <p:nvPr>
            <p:ph type="dt" sz="half" idx="10"/>
          </p:nvPr>
        </p:nvSpPr>
        <p:spPr/>
        <p:txBody>
          <a:bodyPr/>
          <a:lstStyle/>
          <a:p>
            <a:fld id="{7ED0BDA5-F6F7-4F81-8F2F-613AA946F509}" type="datetimeFigureOut">
              <a:rPr lang="sv-SE" smtClean="0"/>
              <a:t>2025-06-24</a:t>
            </a:fld>
            <a:endParaRPr lang="sv-SE"/>
          </a:p>
        </p:txBody>
      </p:sp>
      <p:sp>
        <p:nvSpPr>
          <p:cNvPr id="5" name="Platshållare för sidfot 4">
            <a:extLst>
              <a:ext uri="{FF2B5EF4-FFF2-40B4-BE49-F238E27FC236}">
                <a16:creationId xmlns:a16="http://schemas.microsoft.com/office/drawing/2014/main" id="{FEBA3640-9F2F-49D7-9EAB-604C4F3484E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3149934-48C7-4FE8-A6BD-D11C20A7117D}"/>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3182960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8FC3D31E-9D26-47D3-9DE9-C630C0868473}"/>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980C8D2D-AD3D-49EA-9254-8BDAA9FA382B}"/>
              </a:ext>
            </a:extLst>
          </p:cNvPr>
          <p:cNvSpPr>
            <a:spLocks noGrp="1"/>
          </p:cNvSpPr>
          <p:nvPr>
            <p:ph type="body" orient="vert" idx="1"/>
          </p:nvPr>
        </p:nvSpPr>
        <p:spPr>
          <a:xfrm>
            <a:off x="838200" y="365125"/>
            <a:ext cx="7734300" cy="5811838"/>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1116817A-8128-4EE0-9B71-526CBADDEDCB}"/>
              </a:ext>
            </a:extLst>
          </p:cNvPr>
          <p:cNvSpPr>
            <a:spLocks noGrp="1"/>
          </p:cNvSpPr>
          <p:nvPr>
            <p:ph type="dt" sz="half" idx="10"/>
          </p:nvPr>
        </p:nvSpPr>
        <p:spPr/>
        <p:txBody>
          <a:bodyPr/>
          <a:lstStyle/>
          <a:p>
            <a:fld id="{7ED0BDA5-F6F7-4F81-8F2F-613AA946F509}" type="datetimeFigureOut">
              <a:rPr lang="sv-SE" smtClean="0"/>
              <a:t>2025-06-24</a:t>
            </a:fld>
            <a:endParaRPr lang="sv-SE"/>
          </a:p>
        </p:txBody>
      </p:sp>
      <p:sp>
        <p:nvSpPr>
          <p:cNvPr id="5" name="Platshållare för sidfot 4">
            <a:extLst>
              <a:ext uri="{FF2B5EF4-FFF2-40B4-BE49-F238E27FC236}">
                <a16:creationId xmlns:a16="http://schemas.microsoft.com/office/drawing/2014/main" id="{7EC37C6F-F0FC-406D-8712-E221467C890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38B7C4B-FCB7-4D96-8328-B7665B8D01B3}"/>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2662336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C541C99-148F-412B-B24E-6CE9267BBFED}"/>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91490A29-A8DF-48FA-999D-303D67CF67BF}"/>
              </a:ext>
            </a:extLst>
          </p:cNvPr>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310DB26-9303-470E-94BA-5A83B1C1941C}"/>
              </a:ext>
            </a:extLst>
          </p:cNvPr>
          <p:cNvSpPr>
            <a:spLocks noGrp="1"/>
          </p:cNvSpPr>
          <p:nvPr>
            <p:ph type="dt" sz="half" idx="10"/>
          </p:nvPr>
        </p:nvSpPr>
        <p:spPr/>
        <p:txBody>
          <a:bodyPr/>
          <a:lstStyle/>
          <a:p>
            <a:fld id="{7ED0BDA5-F6F7-4F81-8F2F-613AA946F509}" type="datetimeFigureOut">
              <a:rPr lang="sv-SE" smtClean="0"/>
              <a:t>2025-06-24</a:t>
            </a:fld>
            <a:endParaRPr lang="sv-SE"/>
          </a:p>
        </p:txBody>
      </p:sp>
      <p:sp>
        <p:nvSpPr>
          <p:cNvPr id="5" name="Platshållare för sidfot 4">
            <a:extLst>
              <a:ext uri="{FF2B5EF4-FFF2-40B4-BE49-F238E27FC236}">
                <a16:creationId xmlns:a16="http://schemas.microsoft.com/office/drawing/2014/main" id="{13D988FA-2D03-444D-B61C-E14758A4AB8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6E58BFE-838A-4D2F-8DEC-89F677C92212}"/>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2209170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585F03E-1056-4462-8933-474F51318478}"/>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25EB809E-9226-496B-9C22-25396E9094A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4" name="Platshållare för datum 3">
            <a:extLst>
              <a:ext uri="{FF2B5EF4-FFF2-40B4-BE49-F238E27FC236}">
                <a16:creationId xmlns:a16="http://schemas.microsoft.com/office/drawing/2014/main" id="{EEC82D17-9417-4324-BE9D-4E87ED37158F}"/>
              </a:ext>
            </a:extLst>
          </p:cNvPr>
          <p:cNvSpPr>
            <a:spLocks noGrp="1"/>
          </p:cNvSpPr>
          <p:nvPr>
            <p:ph type="dt" sz="half" idx="10"/>
          </p:nvPr>
        </p:nvSpPr>
        <p:spPr/>
        <p:txBody>
          <a:bodyPr/>
          <a:lstStyle/>
          <a:p>
            <a:fld id="{7ED0BDA5-F6F7-4F81-8F2F-613AA946F509}" type="datetimeFigureOut">
              <a:rPr lang="sv-SE" smtClean="0"/>
              <a:t>2025-06-24</a:t>
            </a:fld>
            <a:endParaRPr lang="sv-SE"/>
          </a:p>
        </p:txBody>
      </p:sp>
      <p:sp>
        <p:nvSpPr>
          <p:cNvPr id="5" name="Platshållare för sidfot 4">
            <a:extLst>
              <a:ext uri="{FF2B5EF4-FFF2-40B4-BE49-F238E27FC236}">
                <a16:creationId xmlns:a16="http://schemas.microsoft.com/office/drawing/2014/main" id="{E518F995-78DD-4A2D-851D-2D1F7C86EA9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C144BB2-1D50-4993-9C31-4569730B43D3}"/>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458667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6594A17-2C25-4868-80E5-65D0D5848AC6}"/>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BF46BEA2-02A7-4A6E-8633-35E803C7D355}"/>
              </a:ext>
            </a:extLst>
          </p:cNvPr>
          <p:cNvSpPr>
            <a:spLocks noGrp="1"/>
          </p:cNvSpPr>
          <p:nvPr>
            <p:ph sz="half" idx="1"/>
          </p:nvPr>
        </p:nvSpPr>
        <p:spPr>
          <a:xfrm>
            <a:off x="838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469B3200-2564-450F-8E2B-4BC8FCA1F17F}"/>
              </a:ext>
            </a:extLst>
          </p:cNvPr>
          <p:cNvSpPr>
            <a:spLocks noGrp="1"/>
          </p:cNvSpPr>
          <p:nvPr>
            <p:ph sz="half" idx="2"/>
          </p:nvPr>
        </p:nvSpPr>
        <p:spPr>
          <a:xfrm>
            <a:off x="6172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33EA71EE-CC4A-46C6-9DDD-0818CF4D098B}"/>
              </a:ext>
            </a:extLst>
          </p:cNvPr>
          <p:cNvSpPr>
            <a:spLocks noGrp="1"/>
          </p:cNvSpPr>
          <p:nvPr>
            <p:ph type="dt" sz="half" idx="10"/>
          </p:nvPr>
        </p:nvSpPr>
        <p:spPr/>
        <p:txBody>
          <a:bodyPr/>
          <a:lstStyle/>
          <a:p>
            <a:fld id="{7ED0BDA5-F6F7-4F81-8F2F-613AA946F509}" type="datetimeFigureOut">
              <a:rPr lang="sv-SE" smtClean="0"/>
              <a:t>2025-06-24</a:t>
            </a:fld>
            <a:endParaRPr lang="sv-SE"/>
          </a:p>
        </p:txBody>
      </p:sp>
      <p:sp>
        <p:nvSpPr>
          <p:cNvPr id="6" name="Platshållare för sidfot 5">
            <a:extLst>
              <a:ext uri="{FF2B5EF4-FFF2-40B4-BE49-F238E27FC236}">
                <a16:creationId xmlns:a16="http://schemas.microsoft.com/office/drawing/2014/main" id="{97A73D40-C74A-4BBD-954F-2EDB74A7C20A}"/>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8515C741-2A89-4DBE-9B86-1731E9418B2B}"/>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2570055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D05C71B-A92B-4AE6-B9AD-3D71C4B1903F}"/>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2BAD7C46-1355-4BAC-8D9E-C5B64C4EB8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a:extLst>
              <a:ext uri="{FF2B5EF4-FFF2-40B4-BE49-F238E27FC236}">
                <a16:creationId xmlns:a16="http://schemas.microsoft.com/office/drawing/2014/main" id="{04CA3488-4154-40FA-97E4-A2F5569C2B7E}"/>
              </a:ext>
            </a:extLst>
          </p:cNvPr>
          <p:cNvSpPr>
            <a:spLocks noGrp="1"/>
          </p:cNvSpPr>
          <p:nvPr>
            <p:ph sz="half" idx="2"/>
          </p:nvPr>
        </p:nvSpPr>
        <p:spPr>
          <a:xfrm>
            <a:off x="839788" y="2505075"/>
            <a:ext cx="5157787"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CEE6C02E-C24D-45FE-B108-AB103A1ADA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a:extLst>
              <a:ext uri="{FF2B5EF4-FFF2-40B4-BE49-F238E27FC236}">
                <a16:creationId xmlns:a16="http://schemas.microsoft.com/office/drawing/2014/main" id="{45048795-D1F0-46EC-A0F0-6DF70EBBEF59}"/>
              </a:ext>
            </a:extLst>
          </p:cNvPr>
          <p:cNvSpPr>
            <a:spLocks noGrp="1"/>
          </p:cNvSpPr>
          <p:nvPr>
            <p:ph sz="quarter" idx="4"/>
          </p:nvPr>
        </p:nvSpPr>
        <p:spPr>
          <a:xfrm>
            <a:off x="6172200" y="2505075"/>
            <a:ext cx="5183188"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AA7194E2-E627-4431-9FC5-3568D45DCEC5}"/>
              </a:ext>
            </a:extLst>
          </p:cNvPr>
          <p:cNvSpPr>
            <a:spLocks noGrp="1"/>
          </p:cNvSpPr>
          <p:nvPr>
            <p:ph type="dt" sz="half" idx="10"/>
          </p:nvPr>
        </p:nvSpPr>
        <p:spPr/>
        <p:txBody>
          <a:bodyPr/>
          <a:lstStyle/>
          <a:p>
            <a:fld id="{7ED0BDA5-F6F7-4F81-8F2F-613AA946F509}" type="datetimeFigureOut">
              <a:rPr lang="sv-SE" smtClean="0"/>
              <a:t>2025-06-24</a:t>
            </a:fld>
            <a:endParaRPr lang="sv-SE"/>
          </a:p>
        </p:txBody>
      </p:sp>
      <p:sp>
        <p:nvSpPr>
          <p:cNvPr id="8" name="Platshållare för sidfot 7">
            <a:extLst>
              <a:ext uri="{FF2B5EF4-FFF2-40B4-BE49-F238E27FC236}">
                <a16:creationId xmlns:a16="http://schemas.microsoft.com/office/drawing/2014/main" id="{27A789FD-F6C6-419E-B303-7AF471BEA668}"/>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F539C217-EBA9-4A72-8D7B-3C92D9D867D9}"/>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4238290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4CBEE26-90DF-4E00-8DDC-6DB3C4F2B68F}"/>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F64C4245-77D7-4B0D-8A1D-4C6C2B862F0D}"/>
              </a:ext>
            </a:extLst>
          </p:cNvPr>
          <p:cNvSpPr>
            <a:spLocks noGrp="1"/>
          </p:cNvSpPr>
          <p:nvPr>
            <p:ph type="dt" sz="half" idx="10"/>
          </p:nvPr>
        </p:nvSpPr>
        <p:spPr/>
        <p:txBody>
          <a:bodyPr/>
          <a:lstStyle/>
          <a:p>
            <a:fld id="{7ED0BDA5-F6F7-4F81-8F2F-613AA946F509}" type="datetimeFigureOut">
              <a:rPr lang="sv-SE" smtClean="0"/>
              <a:t>2025-06-24</a:t>
            </a:fld>
            <a:endParaRPr lang="sv-SE"/>
          </a:p>
        </p:txBody>
      </p:sp>
      <p:sp>
        <p:nvSpPr>
          <p:cNvPr id="4" name="Platshållare för sidfot 3">
            <a:extLst>
              <a:ext uri="{FF2B5EF4-FFF2-40B4-BE49-F238E27FC236}">
                <a16:creationId xmlns:a16="http://schemas.microsoft.com/office/drawing/2014/main" id="{E906864C-A9B4-4CC4-B135-E517F9673C11}"/>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7930A1ED-4236-43E1-BA6E-7CAC7EFA80D4}"/>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288719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FA185F98-5132-4DAF-96D7-4796DA5B568B}"/>
              </a:ext>
            </a:extLst>
          </p:cNvPr>
          <p:cNvSpPr>
            <a:spLocks noGrp="1"/>
          </p:cNvSpPr>
          <p:nvPr>
            <p:ph type="dt" sz="half" idx="10"/>
          </p:nvPr>
        </p:nvSpPr>
        <p:spPr/>
        <p:txBody>
          <a:bodyPr/>
          <a:lstStyle/>
          <a:p>
            <a:fld id="{7ED0BDA5-F6F7-4F81-8F2F-613AA946F509}" type="datetimeFigureOut">
              <a:rPr lang="sv-SE" smtClean="0"/>
              <a:t>2025-06-24</a:t>
            </a:fld>
            <a:endParaRPr lang="sv-SE"/>
          </a:p>
        </p:txBody>
      </p:sp>
      <p:sp>
        <p:nvSpPr>
          <p:cNvPr id="3" name="Platshållare för sidfot 2">
            <a:extLst>
              <a:ext uri="{FF2B5EF4-FFF2-40B4-BE49-F238E27FC236}">
                <a16:creationId xmlns:a16="http://schemas.microsoft.com/office/drawing/2014/main" id="{7EF05F10-04FA-4CF1-88CF-4D955E562696}"/>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05D97005-1CB0-4042-B2D0-2AEDFD5B8A35}"/>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369775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DD07BF1-B883-4AC6-95BF-1CC50FDFC6E1}"/>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0A779167-5A88-4951-B0DC-8F3FE37EAB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EEE12134-968D-41AA-94B1-0800EE70D0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2F753DFE-46DB-4977-846F-927B0E6F6D8B}"/>
              </a:ext>
            </a:extLst>
          </p:cNvPr>
          <p:cNvSpPr>
            <a:spLocks noGrp="1"/>
          </p:cNvSpPr>
          <p:nvPr>
            <p:ph type="dt" sz="half" idx="10"/>
          </p:nvPr>
        </p:nvSpPr>
        <p:spPr/>
        <p:txBody>
          <a:bodyPr/>
          <a:lstStyle/>
          <a:p>
            <a:fld id="{7ED0BDA5-F6F7-4F81-8F2F-613AA946F509}" type="datetimeFigureOut">
              <a:rPr lang="sv-SE" smtClean="0"/>
              <a:t>2025-06-24</a:t>
            </a:fld>
            <a:endParaRPr lang="sv-SE"/>
          </a:p>
        </p:txBody>
      </p:sp>
      <p:sp>
        <p:nvSpPr>
          <p:cNvPr id="6" name="Platshållare för sidfot 5">
            <a:extLst>
              <a:ext uri="{FF2B5EF4-FFF2-40B4-BE49-F238E27FC236}">
                <a16:creationId xmlns:a16="http://schemas.microsoft.com/office/drawing/2014/main" id="{9F360845-21FE-4A9B-8FEA-7D9629B66DF4}"/>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65DE4677-293A-4BA7-82FD-C2978081C0BD}"/>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1237951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7DEF784-F231-4BA7-AA41-FB6D12927556}"/>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438FD06A-1D91-43E8-BE10-0F9D2B4360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11D99D7C-62F7-49DB-9B31-E71FEA0C78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D0267657-D768-48DF-A758-0FFB0DA5A0BE}"/>
              </a:ext>
            </a:extLst>
          </p:cNvPr>
          <p:cNvSpPr>
            <a:spLocks noGrp="1"/>
          </p:cNvSpPr>
          <p:nvPr>
            <p:ph type="dt" sz="half" idx="10"/>
          </p:nvPr>
        </p:nvSpPr>
        <p:spPr/>
        <p:txBody>
          <a:bodyPr/>
          <a:lstStyle/>
          <a:p>
            <a:fld id="{7ED0BDA5-F6F7-4F81-8F2F-613AA946F509}" type="datetimeFigureOut">
              <a:rPr lang="sv-SE" smtClean="0"/>
              <a:t>2025-06-24</a:t>
            </a:fld>
            <a:endParaRPr lang="sv-SE"/>
          </a:p>
        </p:txBody>
      </p:sp>
      <p:sp>
        <p:nvSpPr>
          <p:cNvPr id="6" name="Platshållare för sidfot 5">
            <a:extLst>
              <a:ext uri="{FF2B5EF4-FFF2-40B4-BE49-F238E27FC236}">
                <a16:creationId xmlns:a16="http://schemas.microsoft.com/office/drawing/2014/main" id="{637DFEA4-017E-49DE-B50B-69D789598B36}"/>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4694C33-5F2F-47CF-8AC0-DB05A9275434}"/>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2675209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EFC576F8-9F4C-4A57-A1A3-8E8DB7EEE6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8030C3A0-A563-4119-AA8E-4E8E7D644D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323EE0C8-0B31-4F8C-BC1A-E4CB3F20D07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D0BDA5-F6F7-4F81-8F2F-613AA946F509}" type="datetimeFigureOut">
              <a:rPr lang="sv-SE" smtClean="0"/>
              <a:t>2025-06-24</a:t>
            </a:fld>
            <a:endParaRPr lang="sv-SE"/>
          </a:p>
        </p:txBody>
      </p:sp>
      <p:sp>
        <p:nvSpPr>
          <p:cNvPr id="5" name="Platshållare för sidfot 4">
            <a:extLst>
              <a:ext uri="{FF2B5EF4-FFF2-40B4-BE49-F238E27FC236}">
                <a16:creationId xmlns:a16="http://schemas.microsoft.com/office/drawing/2014/main" id="{30D8B28A-B4F5-413A-9CC2-3E0730D95D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F3548632-8F48-4866-BD02-60906C5F7D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817EDE-B44C-4047-85D2-E37317D557FA}" type="slidenum">
              <a:rPr lang="sv-SE" smtClean="0"/>
              <a:t>‹#›</a:t>
            </a:fld>
            <a:endParaRPr lang="sv-SE"/>
          </a:p>
        </p:txBody>
      </p:sp>
    </p:spTree>
    <p:extLst>
      <p:ext uri="{BB962C8B-B14F-4D97-AF65-F5344CB8AC3E}">
        <p14:creationId xmlns:p14="http://schemas.microsoft.com/office/powerpoint/2010/main" val="2762861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llenmacarthurfoundation.org/circular-economy-diagram"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textruta 56">
            <a:extLst>
              <a:ext uri="{FF2B5EF4-FFF2-40B4-BE49-F238E27FC236}">
                <a16:creationId xmlns:a16="http://schemas.microsoft.com/office/drawing/2014/main" id="{B5128C4E-ACD7-4D00-AA29-DDEE2BF8EAD6}"/>
              </a:ext>
            </a:extLst>
          </p:cNvPr>
          <p:cNvSpPr txBox="1"/>
          <p:nvPr/>
        </p:nvSpPr>
        <p:spPr>
          <a:xfrm>
            <a:off x="8989432" y="3832618"/>
            <a:ext cx="246094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56" name="textruta 55">
            <a:extLst>
              <a:ext uri="{FF2B5EF4-FFF2-40B4-BE49-F238E27FC236}">
                <a16:creationId xmlns:a16="http://schemas.microsoft.com/office/drawing/2014/main" id="{769EB7F9-2D45-4EAC-9CFC-7F84F482635D}"/>
              </a:ext>
            </a:extLst>
          </p:cNvPr>
          <p:cNvSpPr txBox="1"/>
          <p:nvPr/>
        </p:nvSpPr>
        <p:spPr>
          <a:xfrm>
            <a:off x="6184521" y="3841518"/>
            <a:ext cx="246094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55" name="textruta 54">
            <a:extLst>
              <a:ext uri="{FF2B5EF4-FFF2-40B4-BE49-F238E27FC236}">
                <a16:creationId xmlns:a16="http://schemas.microsoft.com/office/drawing/2014/main" id="{44AB5387-29DF-4F35-839D-A6D5ED4FB7DF}"/>
              </a:ext>
            </a:extLst>
          </p:cNvPr>
          <p:cNvSpPr txBox="1"/>
          <p:nvPr/>
        </p:nvSpPr>
        <p:spPr>
          <a:xfrm>
            <a:off x="3394896" y="3847918"/>
            <a:ext cx="246094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54" name="textruta 53">
            <a:extLst>
              <a:ext uri="{FF2B5EF4-FFF2-40B4-BE49-F238E27FC236}">
                <a16:creationId xmlns:a16="http://schemas.microsoft.com/office/drawing/2014/main" id="{48BBEEA6-29E7-46A2-9E53-2B24E72C94F9}"/>
              </a:ext>
            </a:extLst>
          </p:cNvPr>
          <p:cNvSpPr txBox="1"/>
          <p:nvPr/>
        </p:nvSpPr>
        <p:spPr>
          <a:xfrm>
            <a:off x="647493" y="3847920"/>
            <a:ext cx="246094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3" name="Rubrik 12">
            <a:extLst>
              <a:ext uri="{FF2B5EF4-FFF2-40B4-BE49-F238E27FC236}">
                <a16:creationId xmlns:a16="http://schemas.microsoft.com/office/drawing/2014/main" id="{E07E284C-9DAA-4273-8F6C-146F2AC9FDD0}"/>
              </a:ext>
            </a:extLst>
          </p:cNvPr>
          <p:cNvSpPr>
            <a:spLocks noGrp="1"/>
          </p:cNvSpPr>
          <p:nvPr>
            <p:ph type="title"/>
          </p:nvPr>
        </p:nvSpPr>
        <p:spPr>
          <a:xfrm>
            <a:off x="581440" y="-50583"/>
            <a:ext cx="3588437" cy="1325563"/>
          </a:xfrm>
        </p:spPr>
        <p:txBody>
          <a:bodyPr>
            <a:normAutofit/>
          </a:bodyPr>
          <a:lstStyle/>
          <a:p>
            <a:r>
              <a:rPr lang="sv-SE" sz="2800" dirty="0"/>
              <a:t>Effektlogik</a:t>
            </a:r>
            <a:r>
              <a:rPr lang="sv-SE" sz="3600" dirty="0"/>
              <a:t> </a:t>
            </a:r>
            <a:r>
              <a:rPr lang="sv-SE" sz="1800" dirty="0"/>
              <a:t>mall</a:t>
            </a:r>
          </a:p>
        </p:txBody>
      </p:sp>
      <p:sp>
        <p:nvSpPr>
          <p:cNvPr id="34" name="textruta 33">
            <a:extLst>
              <a:ext uri="{FF2B5EF4-FFF2-40B4-BE49-F238E27FC236}">
                <a16:creationId xmlns:a16="http://schemas.microsoft.com/office/drawing/2014/main" id="{931C5051-846B-4194-8D13-8C78EFEB3A9E}"/>
              </a:ext>
            </a:extLst>
          </p:cNvPr>
          <p:cNvSpPr txBox="1"/>
          <p:nvPr/>
        </p:nvSpPr>
        <p:spPr>
          <a:xfrm>
            <a:off x="586570" y="790388"/>
            <a:ext cx="7129016" cy="1107996"/>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sv-SE" sz="1100" dirty="0"/>
              <a:t>Denna mall demonstrerar förväntat innehåll i den effektlogik som skall bifogas ansökningar i utlysningen </a:t>
            </a:r>
            <a:r>
              <a:rPr lang="sv-SE" sz="1100" b="1" i="1" dirty="0"/>
              <a:t>FFI Cirkularitet.</a:t>
            </a:r>
            <a:r>
              <a:rPr lang="sv-SE" sz="1100" dirty="0"/>
              <a:t> Syftet med effektlogiken är att på ett enkelt sätt visualisera vilka resultat man avser arbeta mot i projektet och ge en samlad bild av hur projektet förväntas bidra till utlysningens resultat- och effektmål. Beskriv kortfattat aktiviteter och resultatmål för projektet. Formulera och uppskatta mätbara effektmål som projektet förväntas bidra till, både på kort och lång sikt. Syftet är att ge bedömarna en tydlig förståelse för hur projektets genomförande hänger ihop med resultatmål och de mer långsiktiga önskvärda effekterna för projektet. </a:t>
            </a:r>
          </a:p>
        </p:txBody>
      </p:sp>
      <p:grpSp>
        <p:nvGrpSpPr>
          <p:cNvPr id="19" name="Grupp 18">
            <a:extLst>
              <a:ext uri="{FF2B5EF4-FFF2-40B4-BE49-F238E27FC236}">
                <a16:creationId xmlns:a16="http://schemas.microsoft.com/office/drawing/2014/main" id="{FDBD5767-55EA-4263-B89B-73BF5F23FF50}"/>
              </a:ext>
            </a:extLst>
          </p:cNvPr>
          <p:cNvGrpSpPr/>
          <p:nvPr/>
        </p:nvGrpSpPr>
        <p:grpSpPr>
          <a:xfrm>
            <a:off x="528296" y="2045804"/>
            <a:ext cx="3459585" cy="4250521"/>
            <a:chOff x="569133" y="1935102"/>
            <a:chExt cx="2667573" cy="4250521"/>
          </a:xfrm>
        </p:grpSpPr>
        <p:sp>
          <p:nvSpPr>
            <p:cNvPr id="3" name="textruta 2">
              <a:extLst>
                <a:ext uri="{FF2B5EF4-FFF2-40B4-BE49-F238E27FC236}">
                  <a16:creationId xmlns:a16="http://schemas.microsoft.com/office/drawing/2014/main" id="{FEFC88F4-229B-4320-8D0C-59062D7BE5F3}"/>
                </a:ext>
              </a:extLst>
            </p:cNvPr>
            <p:cNvSpPr txBox="1"/>
            <p:nvPr/>
          </p:nvSpPr>
          <p:spPr>
            <a:xfrm>
              <a:off x="569133" y="1935102"/>
              <a:ext cx="2667573" cy="553998"/>
            </a:xfrm>
            <a:prstGeom prst="rect">
              <a:avLst/>
            </a:prstGeom>
            <a:noFill/>
          </p:spPr>
          <p:txBody>
            <a:bodyPr wrap="square" rtlCol="0">
              <a:spAutoFit/>
            </a:bodyPr>
            <a:lstStyle/>
            <a:p>
              <a:r>
                <a:rPr lang="sv-SE" sz="1500" dirty="0"/>
                <a:t>Aktiviteter</a:t>
              </a:r>
              <a:br>
                <a:rPr lang="sv-SE" sz="1500" dirty="0"/>
              </a:br>
              <a:endParaRPr lang="sv-SE" sz="1500" dirty="0"/>
            </a:p>
          </p:txBody>
        </p:sp>
        <p:sp>
          <p:nvSpPr>
            <p:cNvPr id="7" name="textruta 6">
              <a:extLst>
                <a:ext uri="{FF2B5EF4-FFF2-40B4-BE49-F238E27FC236}">
                  <a16:creationId xmlns:a16="http://schemas.microsoft.com/office/drawing/2014/main" id="{0877BF6E-C0D6-4477-833D-2EC3491A3B60}"/>
                </a:ext>
              </a:extLst>
            </p:cNvPr>
            <p:cNvSpPr txBox="1"/>
            <p:nvPr/>
          </p:nvSpPr>
          <p:spPr>
            <a:xfrm>
              <a:off x="577737" y="2318439"/>
              <a:ext cx="1839793" cy="600164"/>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sv-SE" sz="1100" dirty="0"/>
                <a:t>Redogör för de aktiviteter som planeras för i projektplanen.</a:t>
              </a:r>
            </a:p>
          </p:txBody>
        </p:sp>
        <p:sp>
          <p:nvSpPr>
            <p:cNvPr id="8" name="textruta 7">
              <a:extLst>
                <a:ext uri="{FF2B5EF4-FFF2-40B4-BE49-F238E27FC236}">
                  <a16:creationId xmlns:a16="http://schemas.microsoft.com/office/drawing/2014/main" id="{C7636A00-FFCE-42C1-B281-BE8E7134F2E5}"/>
                </a:ext>
              </a:extLst>
            </p:cNvPr>
            <p:cNvSpPr txBox="1"/>
            <p:nvPr/>
          </p:nvSpPr>
          <p:spPr>
            <a:xfrm>
              <a:off x="651634" y="4122705"/>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9" name="textruta 8">
              <a:extLst>
                <a:ext uri="{FF2B5EF4-FFF2-40B4-BE49-F238E27FC236}">
                  <a16:creationId xmlns:a16="http://schemas.microsoft.com/office/drawing/2014/main" id="{2DE9DCC2-782E-491A-8449-3683BB231396}"/>
                </a:ext>
              </a:extLst>
            </p:cNvPr>
            <p:cNvSpPr txBox="1"/>
            <p:nvPr/>
          </p:nvSpPr>
          <p:spPr>
            <a:xfrm>
              <a:off x="651634" y="4509401"/>
              <a:ext cx="1800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0" name="textruta 9">
              <a:extLst>
                <a:ext uri="{FF2B5EF4-FFF2-40B4-BE49-F238E27FC236}">
                  <a16:creationId xmlns:a16="http://schemas.microsoft.com/office/drawing/2014/main" id="{E61F6671-C810-4A7F-8A01-21C24E0E5FEB}"/>
                </a:ext>
              </a:extLst>
            </p:cNvPr>
            <p:cNvSpPr txBox="1"/>
            <p:nvPr/>
          </p:nvSpPr>
          <p:spPr>
            <a:xfrm>
              <a:off x="651634" y="4891285"/>
              <a:ext cx="1692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1" name="textruta 10">
              <a:extLst>
                <a:ext uri="{FF2B5EF4-FFF2-40B4-BE49-F238E27FC236}">
                  <a16:creationId xmlns:a16="http://schemas.microsoft.com/office/drawing/2014/main" id="{C3453EE2-D5F7-4216-92C7-E09A968803C7}"/>
                </a:ext>
              </a:extLst>
            </p:cNvPr>
            <p:cNvSpPr txBox="1"/>
            <p:nvPr/>
          </p:nvSpPr>
          <p:spPr>
            <a:xfrm>
              <a:off x="651634" y="3040831"/>
              <a:ext cx="1897552" cy="646331"/>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sv-SE" sz="1200" i="1">
                  <a:solidFill>
                    <a:srgbClr val="000000"/>
                  </a:solidFill>
                </a:rPr>
                <a:t>Lägg till så många arbetspaket som behövs för att beskriva projektet.</a:t>
              </a:r>
              <a:endParaRPr lang="sv-SE" sz="1200">
                <a:solidFill>
                  <a:srgbClr val="000000"/>
                </a:solidFill>
              </a:endParaRPr>
            </a:p>
          </p:txBody>
        </p:sp>
        <p:sp>
          <p:nvSpPr>
            <p:cNvPr id="38" name="textruta 37">
              <a:extLst>
                <a:ext uri="{FF2B5EF4-FFF2-40B4-BE49-F238E27FC236}">
                  <a16:creationId xmlns:a16="http://schemas.microsoft.com/office/drawing/2014/main" id="{967CD418-3CE0-44AC-B7A8-AA0B4DEE76AD}"/>
                </a:ext>
              </a:extLst>
            </p:cNvPr>
            <p:cNvSpPr txBox="1"/>
            <p:nvPr/>
          </p:nvSpPr>
          <p:spPr>
            <a:xfrm>
              <a:off x="651634" y="5263091"/>
              <a:ext cx="1584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43" name="textruta 42">
              <a:extLst>
                <a:ext uri="{FF2B5EF4-FFF2-40B4-BE49-F238E27FC236}">
                  <a16:creationId xmlns:a16="http://schemas.microsoft.com/office/drawing/2014/main" id="{C43CB611-9101-4512-9EE5-9C1259325F1E}"/>
                </a:ext>
              </a:extLst>
            </p:cNvPr>
            <p:cNvSpPr txBox="1"/>
            <p:nvPr/>
          </p:nvSpPr>
          <p:spPr>
            <a:xfrm>
              <a:off x="651634" y="5609623"/>
              <a:ext cx="1440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grpSp>
      <p:grpSp>
        <p:nvGrpSpPr>
          <p:cNvPr id="14" name="Grupp 13">
            <a:extLst>
              <a:ext uri="{FF2B5EF4-FFF2-40B4-BE49-F238E27FC236}">
                <a16:creationId xmlns:a16="http://schemas.microsoft.com/office/drawing/2014/main" id="{11E91FE3-3D1E-4ADD-8DBF-654257EF3152}"/>
              </a:ext>
            </a:extLst>
          </p:cNvPr>
          <p:cNvGrpSpPr/>
          <p:nvPr/>
        </p:nvGrpSpPr>
        <p:grpSpPr>
          <a:xfrm>
            <a:off x="8868871" y="2040133"/>
            <a:ext cx="3459585" cy="4256192"/>
            <a:chOff x="9384937" y="1923415"/>
            <a:chExt cx="2667573" cy="4256192"/>
          </a:xfrm>
        </p:grpSpPr>
        <p:sp>
          <p:nvSpPr>
            <p:cNvPr id="6" name="textruta 5">
              <a:extLst>
                <a:ext uri="{FF2B5EF4-FFF2-40B4-BE49-F238E27FC236}">
                  <a16:creationId xmlns:a16="http://schemas.microsoft.com/office/drawing/2014/main" id="{CC4D8493-3FFE-416E-AFB5-A78F91C9EEB4}"/>
                </a:ext>
              </a:extLst>
            </p:cNvPr>
            <p:cNvSpPr txBox="1"/>
            <p:nvPr/>
          </p:nvSpPr>
          <p:spPr>
            <a:xfrm>
              <a:off x="9384937" y="1923415"/>
              <a:ext cx="2667573" cy="323165"/>
            </a:xfrm>
            <a:prstGeom prst="rect">
              <a:avLst/>
            </a:prstGeom>
            <a:noFill/>
          </p:spPr>
          <p:txBody>
            <a:bodyPr wrap="square" rtlCol="0">
              <a:spAutoFit/>
            </a:bodyPr>
            <a:lstStyle/>
            <a:p>
              <a:r>
                <a:rPr lang="sv-SE" sz="1500" dirty="0"/>
                <a:t>Effektmål lång sikt</a:t>
              </a:r>
            </a:p>
          </p:txBody>
        </p:sp>
        <p:sp>
          <p:nvSpPr>
            <p:cNvPr id="15" name="textruta 14">
              <a:extLst>
                <a:ext uri="{FF2B5EF4-FFF2-40B4-BE49-F238E27FC236}">
                  <a16:creationId xmlns:a16="http://schemas.microsoft.com/office/drawing/2014/main" id="{B1EC6593-28B1-484A-BAD4-05D29C0A6A39}"/>
                </a:ext>
              </a:extLst>
            </p:cNvPr>
            <p:cNvSpPr txBox="1"/>
            <p:nvPr/>
          </p:nvSpPr>
          <p:spPr>
            <a:xfrm>
              <a:off x="9477898" y="4123138"/>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6" name="textruta 15">
              <a:extLst>
                <a:ext uri="{FF2B5EF4-FFF2-40B4-BE49-F238E27FC236}">
                  <a16:creationId xmlns:a16="http://schemas.microsoft.com/office/drawing/2014/main" id="{624C1E21-D398-481B-ACD5-F59BDB39D9B7}"/>
                </a:ext>
              </a:extLst>
            </p:cNvPr>
            <p:cNvSpPr txBox="1"/>
            <p:nvPr/>
          </p:nvSpPr>
          <p:spPr>
            <a:xfrm>
              <a:off x="9477898" y="4520550"/>
              <a:ext cx="1800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dirty="0"/>
            </a:p>
          </p:txBody>
        </p:sp>
        <p:sp>
          <p:nvSpPr>
            <p:cNvPr id="17" name="textruta 16">
              <a:extLst>
                <a:ext uri="{FF2B5EF4-FFF2-40B4-BE49-F238E27FC236}">
                  <a16:creationId xmlns:a16="http://schemas.microsoft.com/office/drawing/2014/main" id="{53DE931F-F155-48F9-8465-875906FF0E51}"/>
                </a:ext>
              </a:extLst>
            </p:cNvPr>
            <p:cNvSpPr txBox="1"/>
            <p:nvPr/>
          </p:nvSpPr>
          <p:spPr>
            <a:xfrm>
              <a:off x="9477898" y="4885269"/>
              <a:ext cx="1692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8" name="textruta 17">
              <a:extLst>
                <a:ext uri="{FF2B5EF4-FFF2-40B4-BE49-F238E27FC236}">
                  <a16:creationId xmlns:a16="http://schemas.microsoft.com/office/drawing/2014/main" id="{51101740-0C0A-469E-B728-30CDA7D365BD}"/>
                </a:ext>
              </a:extLst>
            </p:cNvPr>
            <p:cNvSpPr txBox="1"/>
            <p:nvPr/>
          </p:nvSpPr>
          <p:spPr>
            <a:xfrm>
              <a:off x="9477898" y="3010311"/>
              <a:ext cx="1897552" cy="646331"/>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sv-SE" sz="1200" i="1" dirty="0">
                  <a:solidFill>
                    <a:srgbClr val="000000"/>
                  </a:solidFill>
                </a:rPr>
                <a:t>Lägg till så många effektmål som behövs för att beskriva projektet.</a:t>
              </a:r>
              <a:endParaRPr lang="sv-SE" sz="1200" dirty="0"/>
            </a:p>
          </p:txBody>
        </p:sp>
        <p:sp>
          <p:nvSpPr>
            <p:cNvPr id="37" name="textruta 36">
              <a:extLst>
                <a:ext uri="{FF2B5EF4-FFF2-40B4-BE49-F238E27FC236}">
                  <a16:creationId xmlns:a16="http://schemas.microsoft.com/office/drawing/2014/main" id="{1C0C3D55-0858-4E33-9547-CCDCF8BFF21C}"/>
                </a:ext>
              </a:extLst>
            </p:cNvPr>
            <p:cNvSpPr txBox="1"/>
            <p:nvPr/>
          </p:nvSpPr>
          <p:spPr>
            <a:xfrm>
              <a:off x="9384937" y="2200804"/>
              <a:ext cx="2390751" cy="769441"/>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sv-SE" sz="1100" dirty="0"/>
                <a:t>Redogör i kvantitativa mått för de effektmål som projektet på lång sikt, 6-10 år efter att projektet avslutats, förväntas bidra till. </a:t>
              </a:r>
            </a:p>
          </p:txBody>
        </p:sp>
        <p:sp>
          <p:nvSpPr>
            <p:cNvPr id="39" name="textruta 38">
              <a:extLst>
                <a:ext uri="{FF2B5EF4-FFF2-40B4-BE49-F238E27FC236}">
                  <a16:creationId xmlns:a16="http://schemas.microsoft.com/office/drawing/2014/main" id="{A272865E-4014-4802-8FBB-D81883FAC004}"/>
                </a:ext>
              </a:extLst>
            </p:cNvPr>
            <p:cNvSpPr txBox="1"/>
            <p:nvPr/>
          </p:nvSpPr>
          <p:spPr>
            <a:xfrm>
              <a:off x="9477898" y="5257075"/>
              <a:ext cx="1584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44" name="textruta 43">
              <a:extLst>
                <a:ext uri="{FF2B5EF4-FFF2-40B4-BE49-F238E27FC236}">
                  <a16:creationId xmlns:a16="http://schemas.microsoft.com/office/drawing/2014/main" id="{AF1CE4BE-CE1E-4445-A438-986F3F84089A}"/>
                </a:ext>
              </a:extLst>
            </p:cNvPr>
            <p:cNvSpPr txBox="1"/>
            <p:nvPr/>
          </p:nvSpPr>
          <p:spPr>
            <a:xfrm>
              <a:off x="9477898" y="5603607"/>
              <a:ext cx="1440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grpSp>
      <p:grpSp>
        <p:nvGrpSpPr>
          <p:cNvPr id="2" name="Grupp 1">
            <a:extLst>
              <a:ext uri="{FF2B5EF4-FFF2-40B4-BE49-F238E27FC236}">
                <a16:creationId xmlns:a16="http://schemas.microsoft.com/office/drawing/2014/main" id="{0136D66F-ED99-4CA6-AE7C-CC5473856DE7}"/>
              </a:ext>
            </a:extLst>
          </p:cNvPr>
          <p:cNvGrpSpPr/>
          <p:nvPr/>
        </p:nvGrpSpPr>
        <p:grpSpPr>
          <a:xfrm>
            <a:off x="3339999" y="2064254"/>
            <a:ext cx="3728934" cy="4242434"/>
            <a:chOff x="3600071" y="1955221"/>
            <a:chExt cx="2875259" cy="4242434"/>
          </a:xfrm>
        </p:grpSpPr>
        <p:sp>
          <p:nvSpPr>
            <p:cNvPr id="4" name="textruta 3">
              <a:extLst>
                <a:ext uri="{FF2B5EF4-FFF2-40B4-BE49-F238E27FC236}">
                  <a16:creationId xmlns:a16="http://schemas.microsoft.com/office/drawing/2014/main" id="{F67011C0-7E88-44BA-BBA0-6D6CC7404D38}"/>
                </a:ext>
              </a:extLst>
            </p:cNvPr>
            <p:cNvSpPr txBox="1"/>
            <p:nvPr/>
          </p:nvSpPr>
          <p:spPr>
            <a:xfrm>
              <a:off x="3600071" y="1955221"/>
              <a:ext cx="2875259" cy="784830"/>
            </a:xfrm>
            <a:prstGeom prst="rect">
              <a:avLst/>
            </a:prstGeom>
            <a:noFill/>
          </p:spPr>
          <p:txBody>
            <a:bodyPr wrap="square" rtlCol="0">
              <a:spAutoFit/>
            </a:bodyPr>
            <a:lstStyle/>
            <a:p>
              <a:r>
                <a:rPr lang="sv-SE" sz="1500" dirty="0"/>
                <a:t>Resultatmål </a:t>
              </a:r>
              <a:br>
                <a:rPr lang="sv-SE" sz="1500" dirty="0"/>
              </a:br>
              <a:br>
                <a:rPr lang="sv-SE" sz="1500" dirty="0"/>
              </a:br>
              <a:endParaRPr lang="sv-SE" sz="1500" dirty="0"/>
            </a:p>
          </p:txBody>
        </p:sp>
        <p:sp>
          <p:nvSpPr>
            <p:cNvPr id="25" name="textruta 24">
              <a:extLst>
                <a:ext uri="{FF2B5EF4-FFF2-40B4-BE49-F238E27FC236}">
                  <a16:creationId xmlns:a16="http://schemas.microsoft.com/office/drawing/2014/main" id="{434F15E7-1E61-48DF-ADDA-9745E2A5F6C8}"/>
                </a:ext>
              </a:extLst>
            </p:cNvPr>
            <p:cNvSpPr txBox="1"/>
            <p:nvPr/>
          </p:nvSpPr>
          <p:spPr>
            <a:xfrm>
              <a:off x="3641255" y="4130470"/>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26" name="textruta 25">
              <a:extLst>
                <a:ext uri="{FF2B5EF4-FFF2-40B4-BE49-F238E27FC236}">
                  <a16:creationId xmlns:a16="http://schemas.microsoft.com/office/drawing/2014/main" id="{041BC254-CC00-43DA-B533-1348D410AA7E}"/>
                </a:ext>
              </a:extLst>
            </p:cNvPr>
            <p:cNvSpPr txBox="1"/>
            <p:nvPr/>
          </p:nvSpPr>
          <p:spPr>
            <a:xfrm>
              <a:off x="3641255" y="4517166"/>
              <a:ext cx="1800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27" name="textruta 26">
              <a:extLst>
                <a:ext uri="{FF2B5EF4-FFF2-40B4-BE49-F238E27FC236}">
                  <a16:creationId xmlns:a16="http://schemas.microsoft.com/office/drawing/2014/main" id="{20BB0CB9-4DA6-4164-B912-F9CDAE54E3E0}"/>
                </a:ext>
              </a:extLst>
            </p:cNvPr>
            <p:cNvSpPr txBox="1"/>
            <p:nvPr/>
          </p:nvSpPr>
          <p:spPr>
            <a:xfrm>
              <a:off x="3641255" y="4903317"/>
              <a:ext cx="1692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28" name="textruta 27">
              <a:extLst>
                <a:ext uri="{FF2B5EF4-FFF2-40B4-BE49-F238E27FC236}">
                  <a16:creationId xmlns:a16="http://schemas.microsoft.com/office/drawing/2014/main" id="{D601EE37-94A0-4786-8FC6-2D95C5404BB6}"/>
                </a:ext>
              </a:extLst>
            </p:cNvPr>
            <p:cNvSpPr txBox="1"/>
            <p:nvPr/>
          </p:nvSpPr>
          <p:spPr>
            <a:xfrm>
              <a:off x="3643804" y="3032064"/>
              <a:ext cx="1897552" cy="646331"/>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sv-SE" sz="1200" i="1" dirty="0">
                  <a:solidFill>
                    <a:srgbClr val="000000"/>
                  </a:solidFill>
                </a:rPr>
                <a:t>Lägg till så många resultatmål som behövs för att beskriva projektet.</a:t>
              </a:r>
              <a:endParaRPr lang="sv-SE" dirty="0"/>
            </a:p>
          </p:txBody>
        </p:sp>
        <p:sp>
          <p:nvSpPr>
            <p:cNvPr id="35" name="textruta 34">
              <a:extLst>
                <a:ext uri="{FF2B5EF4-FFF2-40B4-BE49-F238E27FC236}">
                  <a16:creationId xmlns:a16="http://schemas.microsoft.com/office/drawing/2014/main" id="{ADB3BB5D-931F-4A4A-95B7-FD8672840036}"/>
                </a:ext>
              </a:extLst>
            </p:cNvPr>
            <p:cNvSpPr txBox="1"/>
            <p:nvPr/>
          </p:nvSpPr>
          <p:spPr>
            <a:xfrm>
              <a:off x="3601462" y="2309353"/>
              <a:ext cx="1839793" cy="600164"/>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sv-SE" sz="1100"/>
                <a:t>Redogör för de resultat som förväntas komma ut från projektet.</a:t>
              </a:r>
            </a:p>
          </p:txBody>
        </p:sp>
        <p:sp>
          <p:nvSpPr>
            <p:cNvPr id="41" name="textruta 40">
              <a:extLst>
                <a:ext uri="{FF2B5EF4-FFF2-40B4-BE49-F238E27FC236}">
                  <a16:creationId xmlns:a16="http://schemas.microsoft.com/office/drawing/2014/main" id="{763E0516-2E27-4F9A-BF05-2ED55EA44ADD}"/>
                </a:ext>
              </a:extLst>
            </p:cNvPr>
            <p:cNvSpPr txBox="1"/>
            <p:nvPr/>
          </p:nvSpPr>
          <p:spPr>
            <a:xfrm>
              <a:off x="3641255" y="5275123"/>
              <a:ext cx="1584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46" name="textruta 45">
              <a:extLst>
                <a:ext uri="{FF2B5EF4-FFF2-40B4-BE49-F238E27FC236}">
                  <a16:creationId xmlns:a16="http://schemas.microsoft.com/office/drawing/2014/main" id="{0750E862-E670-401D-ACD8-450B1C40A273}"/>
                </a:ext>
              </a:extLst>
            </p:cNvPr>
            <p:cNvSpPr txBox="1"/>
            <p:nvPr/>
          </p:nvSpPr>
          <p:spPr>
            <a:xfrm>
              <a:off x="3641255" y="5621655"/>
              <a:ext cx="1440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grpSp>
      <p:grpSp>
        <p:nvGrpSpPr>
          <p:cNvPr id="12" name="Grupp 11">
            <a:extLst>
              <a:ext uri="{FF2B5EF4-FFF2-40B4-BE49-F238E27FC236}">
                <a16:creationId xmlns:a16="http://schemas.microsoft.com/office/drawing/2014/main" id="{57D9EE44-72FE-4B9A-997C-2A111A1EDCF8}"/>
              </a:ext>
            </a:extLst>
          </p:cNvPr>
          <p:cNvGrpSpPr/>
          <p:nvPr/>
        </p:nvGrpSpPr>
        <p:grpSpPr>
          <a:xfrm>
            <a:off x="6108375" y="2045414"/>
            <a:ext cx="3847121" cy="4231921"/>
            <a:chOff x="6558785" y="1947686"/>
            <a:chExt cx="2966389" cy="4231921"/>
          </a:xfrm>
        </p:grpSpPr>
        <p:sp>
          <p:nvSpPr>
            <p:cNvPr id="5" name="textruta 4">
              <a:extLst>
                <a:ext uri="{FF2B5EF4-FFF2-40B4-BE49-F238E27FC236}">
                  <a16:creationId xmlns:a16="http://schemas.microsoft.com/office/drawing/2014/main" id="{84401C07-52CC-4FFE-85E4-9DF5DB26038B}"/>
                </a:ext>
              </a:extLst>
            </p:cNvPr>
            <p:cNvSpPr txBox="1"/>
            <p:nvPr/>
          </p:nvSpPr>
          <p:spPr>
            <a:xfrm>
              <a:off x="6558786" y="1947686"/>
              <a:ext cx="2966388" cy="323165"/>
            </a:xfrm>
            <a:prstGeom prst="rect">
              <a:avLst/>
            </a:prstGeom>
            <a:noFill/>
          </p:spPr>
          <p:txBody>
            <a:bodyPr wrap="square" rtlCol="0">
              <a:spAutoFit/>
            </a:bodyPr>
            <a:lstStyle/>
            <a:p>
              <a:r>
                <a:rPr lang="sv-SE" sz="1500" dirty="0"/>
                <a:t>Effektmål kort sikt</a:t>
              </a:r>
            </a:p>
          </p:txBody>
        </p:sp>
        <p:sp>
          <p:nvSpPr>
            <p:cNvPr id="30" name="textruta 29">
              <a:extLst>
                <a:ext uri="{FF2B5EF4-FFF2-40B4-BE49-F238E27FC236}">
                  <a16:creationId xmlns:a16="http://schemas.microsoft.com/office/drawing/2014/main" id="{28C230C1-2937-4FF4-BB2F-65D44D7125B6}"/>
                </a:ext>
              </a:extLst>
            </p:cNvPr>
            <p:cNvSpPr txBox="1"/>
            <p:nvPr/>
          </p:nvSpPr>
          <p:spPr>
            <a:xfrm>
              <a:off x="6620946" y="4144570"/>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31" name="textruta 30">
              <a:extLst>
                <a:ext uri="{FF2B5EF4-FFF2-40B4-BE49-F238E27FC236}">
                  <a16:creationId xmlns:a16="http://schemas.microsoft.com/office/drawing/2014/main" id="{21BE97B0-0405-4565-9D2E-571B404076CC}"/>
                </a:ext>
              </a:extLst>
            </p:cNvPr>
            <p:cNvSpPr txBox="1"/>
            <p:nvPr/>
          </p:nvSpPr>
          <p:spPr>
            <a:xfrm>
              <a:off x="6620946" y="4541982"/>
              <a:ext cx="1800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32" name="textruta 31">
              <a:extLst>
                <a:ext uri="{FF2B5EF4-FFF2-40B4-BE49-F238E27FC236}">
                  <a16:creationId xmlns:a16="http://schemas.microsoft.com/office/drawing/2014/main" id="{758FD7DB-243B-4D1D-A53C-7E5AB49BF7DC}"/>
                </a:ext>
              </a:extLst>
            </p:cNvPr>
            <p:cNvSpPr txBox="1"/>
            <p:nvPr/>
          </p:nvSpPr>
          <p:spPr>
            <a:xfrm>
              <a:off x="6620946" y="4885269"/>
              <a:ext cx="1692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36" name="textruta 35">
              <a:extLst>
                <a:ext uri="{FF2B5EF4-FFF2-40B4-BE49-F238E27FC236}">
                  <a16:creationId xmlns:a16="http://schemas.microsoft.com/office/drawing/2014/main" id="{F3B14421-EB7C-4C81-B7FE-8CCC0457ED9E}"/>
                </a:ext>
              </a:extLst>
            </p:cNvPr>
            <p:cNvSpPr txBox="1"/>
            <p:nvPr/>
          </p:nvSpPr>
          <p:spPr>
            <a:xfrm>
              <a:off x="6558785" y="2256834"/>
              <a:ext cx="2101609" cy="600164"/>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sv-SE" sz="1100" dirty="0"/>
                <a:t>Redogör i kvantitativa mått för de effektmål som projektet på kort sikt, 3-5 år efter att projektet avslutats, förväntas bidra till. </a:t>
              </a:r>
            </a:p>
          </p:txBody>
        </p:sp>
        <p:sp>
          <p:nvSpPr>
            <p:cNvPr id="42" name="textruta 41">
              <a:extLst>
                <a:ext uri="{FF2B5EF4-FFF2-40B4-BE49-F238E27FC236}">
                  <a16:creationId xmlns:a16="http://schemas.microsoft.com/office/drawing/2014/main" id="{606AEC41-9C7C-41CD-A92F-54B41D1FFEFF}"/>
                </a:ext>
              </a:extLst>
            </p:cNvPr>
            <p:cNvSpPr txBox="1"/>
            <p:nvPr/>
          </p:nvSpPr>
          <p:spPr>
            <a:xfrm>
              <a:off x="6620946" y="5257075"/>
              <a:ext cx="1584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47" name="textruta 46">
              <a:extLst>
                <a:ext uri="{FF2B5EF4-FFF2-40B4-BE49-F238E27FC236}">
                  <a16:creationId xmlns:a16="http://schemas.microsoft.com/office/drawing/2014/main" id="{79424153-F46D-49D3-88F9-6C10B444868E}"/>
                </a:ext>
              </a:extLst>
            </p:cNvPr>
            <p:cNvSpPr txBox="1"/>
            <p:nvPr/>
          </p:nvSpPr>
          <p:spPr>
            <a:xfrm>
              <a:off x="6620946" y="5603607"/>
              <a:ext cx="1440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grpSp>
      <p:sp>
        <p:nvSpPr>
          <p:cNvPr id="21" name="textruta 20">
            <a:extLst>
              <a:ext uri="{FF2B5EF4-FFF2-40B4-BE49-F238E27FC236}">
                <a16:creationId xmlns:a16="http://schemas.microsoft.com/office/drawing/2014/main" id="{4708FA31-78E4-640F-AF02-EB7B944344BD}"/>
              </a:ext>
            </a:extLst>
          </p:cNvPr>
          <p:cNvSpPr txBox="1"/>
          <p:nvPr/>
        </p:nvSpPr>
        <p:spPr>
          <a:xfrm>
            <a:off x="11329474" y="777822"/>
            <a:ext cx="405743" cy="369332"/>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endParaRPr lang="sv-SE">
              <a:solidFill>
                <a:schemeClr val="tx1"/>
              </a:solidFill>
            </a:endParaRPr>
          </a:p>
        </p:txBody>
      </p:sp>
      <p:sp>
        <p:nvSpPr>
          <p:cNvPr id="59" name="textruta 58">
            <a:extLst>
              <a:ext uri="{FF2B5EF4-FFF2-40B4-BE49-F238E27FC236}">
                <a16:creationId xmlns:a16="http://schemas.microsoft.com/office/drawing/2014/main" id="{DC7C1C75-4567-0FB4-7956-4EDC03BA38E7}"/>
              </a:ext>
            </a:extLst>
          </p:cNvPr>
          <p:cNvSpPr txBox="1"/>
          <p:nvPr/>
        </p:nvSpPr>
        <p:spPr>
          <a:xfrm>
            <a:off x="9857372" y="771371"/>
            <a:ext cx="1452002" cy="430887"/>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r"/>
            <a:r>
              <a:rPr lang="sv-SE" sz="1100" dirty="0" err="1"/>
              <a:t>Refurbish</a:t>
            </a:r>
            <a:r>
              <a:rPr lang="sv-SE" sz="1100" dirty="0"/>
              <a:t>/</a:t>
            </a:r>
          </a:p>
          <a:p>
            <a:pPr algn="r"/>
            <a:r>
              <a:rPr lang="sv-SE" sz="1100" dirty="0" err="1"/>
              <a:t>Remanufacture</a:t>
            </a:r>
            <a:endParaRPr lang="sv-SE" sz="1100" dirty="0"/>
          </a:p>
        </p:txBody>
      </p:sp>
      <p:sp>
        <p:nvSpPr>
          <p:cNvPr id="60" name="textruta 59">
            <a:extLst>
              <a:ext uri="{FF2B5EF4-FFF2-40B4-BE49-F238E27FC236}">
                <a16:creationId xmlns:a16="http://schemas.microsoft.com/office/drawing/2014/main" id="{9A020871-72FD-9CA8-C1DE-75200E8954CB}"/>
              </a:ext>
            </a:extLst>
          </p:cNvPr>
          <p:cNvSpPr txBox="1"/>
          <p:nvPr/>
        </p:nvSpPr>
        <p:spPr>
          <a:xfrm>
            <a:off x="9573331" y="786827"/>
            <a:ext cx="405743" cy="369332"/>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endParaRPr lang="sv-SE" dirty="0">
              <a:solidFill>
                <a:schemeClr val="tx1"/>
              </a:solidFill>
            </a:endParaRPr>
          </a:p>
        </p:txBody>
      </p:sp>
      <p:sp>
        <p:nvSpPr>
          <p:cNvPr id="61" name="textruta 60">
            <a:extLst>
              <a:ext uri="{FF2B5EF4-FFF2-40B4-BE49-F238E27FC236}">
                <a16:creationId xmlns:a16="http://schemas.microsoft.com/office/drawing/2014/main" id="{0091D844-BADD-C29E-1719-2CDAE35E0148}"/>
              </a:ext>
            </a:extLst>
          </p:cNvPr>
          <p:cNvSpPr txBox="1"/>
          <p:nvPr/>
        </p:nvSpPr>
        <p:spPr>
          <a:xfrm>
            <a:off x="11324665" y="1352069"/>
            <a:ext cx="405743" cy="369332"/>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endParaRPr lang="sv-SE">
              <a:solidFill>
                <a:schemeClr val="tx1"/>
              </a:solidFill>
            </a:endParaRPr>
          </a:p>
        </p:txBody>
      </p:sp>
      <p:sp>
        <p:nvSpPr>
          <p:cNvPr id="62" name="textruta 61">
            <a:extLst>
              <a:ext uri="{FF2B5EF4-FFF2-40B4-BE49-F238E27FC236}">
                <a16:creationId xmlns:a16="http://schemas.microsoft.com/office/drawing/2014/main" id="{8AC9DEBB-63CC-9BF0-AC81-DADACBB00AD6}"/>
              </a:ext>
            </a:extLst>
          </p:cNvPr>
          <p:cNvSpPr txBox="1"/>
          <p:nvPr/>
        </p:nvSpPr>
        <p:spPr>
          <a:xfrm>
            <a:off x="9581181" y="1357184"/>
            <a:ext cx="405743" cy="369332"/>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endParaRPr lang="sv-SE">
              <a:solidFill>
                <a:schemeClr val="tx1"/>
              </a:solidFill>
            </a:endParaRPr>
          </a:p>
        </p:txBody>
      </p:sp>
      <p:sp>
        <p:nvSpPr>
          <p:cNvPr id="63" name="textruta 62">
            <a:extLst>
              <a:ext uri="{FF2B5EF4-FFF2-40B4-BE49-F238E27FC236}">
                <a16:creationId xmlns:a16="http://schemas.microsoft.com/office/drawing/2014/main" id="{F3C7861E-68E8-4C71-DD84-E8EBC0145C7C}"/>
              </a:ext>
            </a:extLst>
          </p:cNvPr>
          <p:cNvSpPr txBox="1"/>
          <p:nvPr/>
        </p:nvSpPr>
        <p:spPr>
          <a:xfrm>
            <a:off x="8121329" y="849893"/>
            <a:ext cx="145200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r"/>
            <a:r>
              <a:rPr lang="sv-SE" sz="1100" dirty="0" err="1"/>
              <a:t>Recycle</a:t>
            </a:r>
            <a:endParaRPr lang="sv-SE" sz="1100" dirty="0"/>
          </a:p>
        </p:txBody>
      </p:sp>
      <p:sp>
        <p:nvSpPr>
          <p:cNvPr id="64" name="textruta 63">
            <a:extLst>
              <a:ext uri="{FF2B5EF4-FFF2-40B4-BE49-F238E27FC236}">
                <a16:creationId xmlns:a16="http://schemas.microsoft.com/office/drawing/2014/main" id="{60B1C0DA-F6C2-C573-15B1-406F5A8FD985}"/>
              </a:ext>
            </a:extLst>
          </p:cNvPr>
          <p:cNvSpPr txBox="1"/>
          <p:nvPr/>
        </p:nvSpPr>
        <p:spPr>
          <a:xfrm>
            <a:off x="9872663" y="1328183"/>
            <a:ext cx="1452002" cy="430887"/>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r"/>
            <a:r>
              <a:rPr lang="sv-SE" sz="1100" dirty="0" err="1"/>
              <a:t>Maintain</a:t>
            </a:r>
            <a:r>
              <a:rPr lang="sv-SE" sz="1100" dirty="0"/>
              <a:t>/</a:t>
            </a:r>
          </a:p>
          <a:p>
            <a:pPr algn="r"/>
            <a:r>
              <a:rPr lang="sv-SE" sz="1100" dirty="0" err="1"/>
              <a:t>Prolong</a:t>
            </a:r>
            <a:endParaRPr lang="sv-SE" sz="1100" dirty="0"/>
          </a:p>
        </p:txBody>
      </p:sp>
      <p:sp>
        <p:nvSpPr>
          <p:cNvPr id="65" name="textruta 64">
            <a:extLst>
              <a:ext uri="{FF2B5EF4-FFF2-40B4-BE49-F238E27FC236}">
                <a16:creationId xmlns:a16="http://schemas.microsoft.com/office/drawing/2014/main" id="{57DF48F4-6D3A-792D-3A0D-ACF2D7045956}"/>
              </a:ext>
            </a:extLst>
          </p:cNvPr>
          <p:cNvSpPr txBox="1"/>
          <p:nvPr/>
        </p:nvSpPr>
        <p:spPr>
          <a:xfrm>
            <a:off x="8132220" y="1343296"/>
            <a:ext cx="1452002" cy="430887"/>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r"/>
            <a:r>
              <a:rPr lang="sv-SE" sz="1100" dirty="0" err="1"/>
              <a:t>Reuse</a:t>
            </a:r>
            <a:r>
              <a:rPr lang="sv-SE" sz="1100" dirty="0"/>
              <a:t>/</a:t>
            </a:r>
          </a:p>
          <a:p>
            <a:pPr algn="r"/>
            <a:r>
              <a:rPr lang="sv-SE" sz="1100" dirty="0" err="1"/>
              <a:t>Redistribute</a:t>
            </a:r>
            <a:endParaRPr lang="sv-SE" sz="1100" dirty="0"/>
          </a:p>
        </p:txBody>
      </p:sp>
      <p:sp>
        <p:nvSpPr>
          <p:cNvPr id="67" name="textruta 66">
            <a:extLst>
              <a:ext uri="{FF2B5EF4-FFF2-40B4-BE49-F238E27FC236}">
                <a16:creationId xmlns:a16="http://schemas.microsoft.com/office/drawing/2014/main" id="{8EF6B1F1-E0DF-9C5F-A770-9C646EFBA99B}"/>
              </a:ext>
            </a:extLst>
          </p:cNvPr>
          <p:cNvSpPr txBox="1"/>
          <p:nvPr/>
        </p:nvSpPr>
        <p:spPr>
          <a:xfrm>
            <a:off x="8095054" y="287631"/>
            <a:ext cx="4233402" cy="430887"/>
          </a:xfrm>
          <a:prstGeom prst="rect">
            <a:avLst/>
          </a:prstGeom>
          <a:noFill/>
        </p:spPr>
        <p:txBody>
          <a:bodyPr wrap="square">
            <a:spAutoFit/>
          </a:bodyPr>
          <a:lstStyle/>
          <a:p>
            <a:endParaRPr lang="sv-SE" sz="1100" dirty="0"/>
          </a:p>
          <a:p>
            <a:r>
              <a:rPr lang="sv-SE" sz="1100" dirty="0"/>
              <a:t>Kryssa i de(t) område(n) som projektet kommer att adressera: </a:t>
            </a:r>
            <a:r>
              <a:rPr lang="sv-SE" sz="1100" baseline="30000" dirty="0"/>
              <a:t>1</a:t>
            </a:r>
          </a:p>
        </p:txBody>
      </p:sp>
      <p:sp>
        <p:nvSpPr>
          <p:cNvPr id="68" name="textruta 67">
            <a:extLst>
              <a:ext uri="{FF2B5EF4-FFF2-40B4-BE49-F238E27FC236}">
                <a16:creationId xmlns:a16="http://schemas.microsoft.com/office/drawing/2014/main" id="{FD629F1D-7065-672B-1E39-B63153FD60C9}"/>
              </a:ext>
            </a:extLst>
          </p:cNvPr>
          <p:cNvSpPr txBox="1"/>
          <p:nvPr/>
        </p:nvSpPr>
        <p:spPr>
          <a:xfrm>
            <a:off x="6184521" y="3129147"/>
            <a:ext cx="2460942" cy="646331"/>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sv-SE" sz="1200" i="1" dirty="0">
                <a:solidFill>
                  <a:srgbClr val="000000"/>
                </a:solidFill>
              </a:rPr>
              <a:t>Lägg till så många effektmål som behövs för att beskriva projektet.</a:t>
            </a:r>
            <a:endParaRPr lang="sv-SE" sz="1200" dirty="0"/>
          </a:p>
        </p:txBody>
      </p:sp>
      <p:sp>
        <p:nvSpPr>
          <p:cNvPr id="70" name="textruta 69">
            <a:extLst>
              <a:ext uri="{FF2B5EF4-FFF2-40B4-BE49-F238E27FC236}">
                <a16:creationId xmlns:a16="http://schemas.microsoft.com/office/drawing/2014/main" id="{86E8B522-9C51-F56C-EF58-B344EF1DEF9B}"/>
              </a:ext>
            </a:extLst>
          </p:cNvPr>
          <p:cNvSpPr txBox="1"/>
          <p:nvPr/>
        </p:nvSpPr>
        <p:spPr>
          <a:xfrm>
            <a:off x="170850" y="6489272"/>
            <a:ext cx="6166842" cy="415498"/>
          </a:xfrm>
          <a:prstGeom prst="rect">
            <a:avLst/>
          </a:prstGeom>
          <a:noFill/>
        </p:spPr>
        <p:txBody>
          <a:bodyPr wrap="square">
            <a:spAutoFit/>
          </a:bodyPr>
          <a:lstStyle/>
          <a:p>
            <a:r>
              <a:rPr lang="sv-SE" sz="1000" baseline="30000" dirty="0"/>
              <a:t>1</a:t>
            </a:r>
            <a:r>
              <a:rPr lang="sv-SE" sz="1000" dirty="0"/>
              <a:t> </a:t>
            </a:r>
            <a:r>
              <a:rPr lang="en-US" sz="1000" dirty="0">
                <a:hlinkClick r:id="rId3"/>
              </a:rPr>
              <a:t>Circular Economy Diagram (ellenmacarthurfoundation.org)</a:t>
            </a:r>
            <a:endParaRPr lang="sv-SE" sz="1000" dirty="0"/>
          </a:p>
          <a:p>
            <a:endParaRPr lang="sv-SE" sz="1000" dirty="0"/>
          </a:p>
        </p:txBody>
      </p:sp>
      <p:cxnSp>
        <p:nvCxnSpPr>
          <p:cNvPr id="72" name="Rak koppling 71">
            <a:extLst>
              <a:ext uri="{FF2B5EF4-FFF2-40B4-BE49-F238E27FC236}">
                <a16:creationId xmlns:a16="http://schemas.microsoft.com/office/drawing/2014/main" id="{10D45A18-2804-9727-FC85-C20FC96C60C5}"/>
              </a:ext>
            </a:extLst>
          </p:cNvPr>
          <p:cNvCxnSpPr/>
          <p:nvPr/>
        </p:nvCxnSpPr>
        <p:spPr>
          <a:xfrm>
            <a:off x="581876" y="1954405"/>
            <a:ext cx="11202112" cy="0"/>
          </a:xfrm>
          <a:prstGeom prst="line">
            <a:avLst/>
          </a:prstGeom>
          <a:ln w="3175">
            <a:solidFill>
              <a:schemeClr val="bg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716181709"/>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7c458663-0282-4c22-ba80-ba14c9ea2238">
      <Terms xmlns="http://schemas.microsoft.com/office/infopath/2007/PartnerControls"/>
    </lcf76f155ced4ddcb4097134ff3c332f>
    <TaxCatchAll xmlns="48d53ebf-af8e-4d2d-96c8-bf620f29e63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C42048913A779B4F8E37CEFD1B843769" ma:contentTypeVersion="18" ma:contentTypeDescription="Skapa ett nytt dokument." ma:contentTypeScope="" ma:versionID="2dbbd69ef9f8d0f9d46dbdd71167df0a">
  <xsd:schema xmlns:xsd="http://www.w3.org/2001/XMLSchema" xmlns:xs="http://www.w3.org/2001/XMLSchema" xmlns:p="http://schemas.microsoft.com/office/2006/metadata/properties" xmlns:ns2="7c458663-0282-4c22-ba80-ba14c9ea2238" xmlns:ns3="48d53ebf-af8e-4d2d-96c8-bf620f29e631" targetNamespace="http://schemas.microsoft.com/office/2006/metadata/properties" ma:root="true" ma:fieldsID="11eb903be5fb9a405a687ff98fd7110a" ns2:_="" ns3:_="">
    <xsd:import namespace="7c458663-0282-4c22-ba80-ba14c9ea2238"/>
    <xsd:import namespace="48d53ebf-af8e-4d2d-96c8-bf620f29e63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2:MediaServiceGenerationTime" minOccurs="0"/>
                <xsd:element ref="ns2:MediaServiceEventHashCode"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458663-0282-4c22-ba80-ba14c9ea223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ildmarkeringar" ma:readOnly="false" ma:fieldId="{5cf76f15-5ced-4ddc-b409-7134ff3c332f}" ma:taxonomyMulti="true" ma:sspId="cfd68d59-1c67-44cd-8d14-c05e37d4202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8d53ebf-af8e-4d2d-96c8-bf620f29e631" elementFormDefault="qualified">
    <xsd:import namespace="http://schemas.microsoft.com/office/2006/documentManagement/types"/>
    <xsd:import namespace="http://schemas.microsoft.com/office/infopath/2007/PartnerControls"/>
    <xsd:element name="SharedWithUsers" ma:index="16"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Delat med information" ma:internalName="SharedWithDetails" ma:readOnly="true">
      <xsd:simpleType>
        <xsd:restriction base="dms:Note">
          <xsd:maxLength value="255"/>
        </xsd:restriction>
      </xsd:simpleType>
    </xsd:element>
    <xsd:element name="TaxCatchAll" ma:index="23" nillable="true" ma:displayName="Taxonomy Catch All Column" ma:hidden="true" ma:list="{fe264375-daf2-43ee-bce4-d25bb872f443}" ma:internalName="TaxCatchAll" ma:showField="CatchAllData" ma:web="48d53ebf-af8e-4d2d-96c8-bf620f29e63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5A91E68-DE76-4C9F-9260-16C87FF1887B}">
  <ds:schemaRefs>
    <ds:schemaRef ds:uri="2f54f3a2-62b0-4074-974e-2b0ea5bc670e"/>
    <ds:schemaRef ds:uri="897c06b2-37b4-413e-99df-6c17898a533d"/>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7c458663-0282-4c22-ba80-ba14c9ea2238"/>
    <ds:schemaRef ds:uri="48d53ebf-af8e-4d2d-96c8-bf620f29e631"/>
  </ds:schemaRefs>
</ds:datastoreItem>
</file>

<file path=customXml/itemProps2.xml><?xml version="1.0" encoding="utf-8"?>
<ds:datastoreItem xmlns:ds="http://schemas.openxmlformats.org/officeDocument/2006/customXml" ds:itemID="{78ACFAA9-E603-4E6F-868E-F1509ECCB76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c458663-0282-4c22-ba80-ba14c9ea2238"/>
    <ds:schemaRef ds:uri="48d53ebf-af8e-4d2d-96c8-bf620f29e63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000F317-5C34-46FA-8997-90B05AB7971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3077</TotalTime>
  <Words>269</Words>
  <Application>Microsoft Office PowerPoint</Application>
  <PresentationFormat>Bredbild</PresentationFormat>
  <Paragraphs>25</Paragraphs>
  <Slides>1</Slides>
  <Notes>1</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vt:i4>
      </vt:variant>
    </vt:vector>
  </HeadingPairs>
  <TitlesOfParts>
    <vt:vector size="5" baseType="lpstr">
      <vt:lpstr>Arial</vt:lpstr>
      <vt:lpstr>Calibri</vt:lpstr>
      <vt:lpstr>Calibri Light</vt:lpstr>
      <vt:lpstr>Office-tema</vt:lpstr>
      <vt:lpstr>Effektlogik mall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Effektlogik exempelmall</dc:title>
  <dc:creator>Ida Langborg</dc:creator>
  <cp:lastModifiedBy>Lena Dalsmyr</cp:lastModifiedBy>
  <cp:revision>4</cp:revision>
  <dcterms:created xsi:type="dcterms:W3CDTF">2018-04-24T20:48:37Z</dcterms:created>
  <dcterms:modified xsi:type="dcterms:W3CDTF">2025-06-24T10:32:27Z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0x010100C42048913A779B4F8E37CEFD1B843769</vt:lpwstr>
  </property>
  <property fmtid="{D5CDD505-2E9C-101B-9397-08002B2CF9AE}" pid="3" name="MediaServiceImageTags">
    <vt:lpwstr/>
  </property>
</Properties>
</file>