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m Terrell" initials="MT" lastIdx="9" clrIdx="0">
    <p:extLst>
      <p:ext uri="{19B8F6BF-5375-455C-9EA6-DF929625EA0E}">
        <p15:presenceInfo xmlns:p15="http://schemas.microsoft.com/office/powerpoint/2012/main" userId="S-1-5-21-823518204-2000478354-1801674531-246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A8146-2F31-4D41-8A98-B6A1D92B9AF2}" v="13" dt="2023-06-08T11:55:00.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9" autoAdjust="0"/>
  </p:normalViewPr>
  <p:slideViewPr>
    <p:cSldViewPr snapToGrid="0">
      <p:cViewPr varScale="1">
        <p:scale>
          <a:sx n="144" d="100"/>
          <a:sy n="144" d="100"/>
        </p:scale>
        <p:origin x="31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2025-01-22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a:p>
            <a:endParaRPr lang="sv-SE" dirty="0"/>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2025-01-22</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2025-01-22</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lenmacarthurfoundation.org/circular-economy-diagra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8989432" y="38326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6184521" y="38415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3394896" y="38479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647493" y="3847920"/>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581440" y="-50583"/>
            <a:ext cx="3588437" cy="1325563"/>
          </a:xfrm>
        </p:spPr>
        <p:txBody>
          <a:bodyPr>
            <a:normAutofit/>
          </a:bodyPr>
          <a:lstStyle/>
          <a:p>
            <a:r>
              <a:rPr lang="sv-SE" sz="2800" dirty="0"/>
              <a:t>Effektlogik</a:t>
            </a:r>
            <a:r>
              <a:rPr lang="sv-SE" sz="3600" dirty="0"/>
              <a:t> </a:t>
            </a:r>
            <a:r>
              <a:rPr lang="sv-SE" sz="1800" dirty="0"/>
              <a:t>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586570" y="790388"/>
            <a:ext cx="7129016" cy="110799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FFI Cirkularitet.</a:t>
            </a:r>
            <a:r>
              <a:rPr lang="sv-SE" sz="1100" dirty="0"/>
              <a:t> Syftet med effektlogiken är att på ett enkelt sätt visualisera vilka resultat man avser arbeta mot i 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528296" y="2045804"/>
            <a:ext cx="3459585" cy="4250521"/>
            <a:chOff x="569133" y="1935102"/>
            <a:chExt cx="2667573" cy="425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935102"/>
              <a:ext cx="2667573" cy="553998"/>
            </a:xfrm>
            <a:prstGeom prst="rect">
              <a:avLst/>
            </a:prstGeom>
            <a:noFill/>
          </p:spPr>
          <p:txBody>
            <a:bodyPr wrap="square" rtlCol="0">
              <a:spAutoFit/>
            </a:bodyPr>
            <a:lstStyle/>
            <a:p>
              <a:r>
                <a:rPr lang="sv-SE" sz="1500" dirty="0"/>
                <a:t>Aktiviteter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318439"/>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12270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509401"/>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51634" y="304083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arbetspaket som behövs för att beskriva projektet.</a:t>
              </a:r>
              <a:endParaRPr lang="sv-SE" sz="120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8868871" y="2040133"/>
            <a:ext cx="3459585" cy="4256192"/>
            <a:chOff x="9384937" y="1923415"/>
            <a:chExt cx="2667573" cy="4256192"/>
          </a:xfrm>
        </p:grpSpPr>
        <p:sp>
          <p:nvSpPr>
            <p:cNvPr id="6" name="textruta 5">
              <a:extLst>
                <a:ext uri="{FF2B5EF4-FFF2-40B4-BE49-F238E27FC236}">
                  <a16:creationId xmlns:a16="http://schemas.microsoft.com/office/drawing/2014/main" id="{CC4D8493-3FFE-416E-AFB5-A78F91C9EEB4}"/>
                </a:ext>
              </a:extLst>
            </p:cNvPr>
            <p:cNvSpPr txBox="1"/>
            <p:nvPr/>
          </p:nvSpPr>
          <p:spPr>
            <a:xfrm>
              <a:off x="9384937" y="1923415"/>
              <a:ext cx="2667573" cy="323165"/>
            </a:xfrm>
            <a:prstGeom prst="rect">
              <a:avLst/>
            </a:prstGeom>
            <a:noFill/>
          </p:spPr>
          <p:txBody>
            <a:bodyPr wrap="square" rtlCol="0">
              <a:spAutoFit/>
            </a:bodyPr>
            <a:lstStyle/>
            <a:p>
              <a:r>
                <a:rPr lang="sv-SE" sz="1500" dirty="0"/>
                <a:t>Effektmål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12313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520550"/>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dirty="0"/>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1031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7" name="textruta 36">
              <a:extLst>
                <a:ext uri="{FF2B5EF4-FFF2-40B4-BE49-F238E27FC236}">
                  <a16:creationId xmlns:a16="http://schemas.microsoft.com/office/drawing/2014/main" id="{1C0C3D55-0858-4E33-9547-CCDCF8BFF21C}"/>
                </a:ext>
              </a:extLst>
            </p:cNvPr>
            <p:cNvSpPr txBox="1"/>
            <p:nvPr/>
          </p:nvSpPr>
          <p:spPr>
            <a:xfrm>
              <a:off x="9384937" y="2200804"/>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lång sikt, 6-10 år efter att projektet avslutats, förväntas bidra till.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3339999" y="2064254"/>
            <a:ext cx="3728934" cy="4242434"/>
            <a:chOff x="3600071" y="1955221"/>
            <a:chExt cx="2875259" cy="4242434"/>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955221"/>
              <a:ext cx="2875259" cy="784830"/>
            </a:xfrm>
            <a:prstGeom prst="rect">
              <a:avLst/>
            </a:prstGeom>
            <a:noFill/>
          </p:spPr>
          <p:txBody>
            <a:bodyPr wrap="square" rtlCol="0">
              <a:spAutoFit/>
            </a:bodyPr>
            <a:lstStyle/>
            <a:p>
              <a:r>
                <a:rPr lang="sv-SE" sz="1500" dirty="0"/>
                <a:t>Resultatmål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1304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51716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43804" y="3032064"/>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2309353"/>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6108375" y="2045414"/>
            <a:ext cx="3847121" cy="4231921"/>
            <a:chOff x="6558785" y="1947686"/>
            <a:chExt cx="2966389" cy="4231921"/>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947686"/>
              <a:ext cx="2966388" cy="323165"/>
            </a:xfrm>
            <a:prstGeom prst="rect">
              <a:avLst/>
            </a:prstGeom>
            <a:noFill/>
          </p:spPr>
          <p:txBody>
            <a:bodyPr wrap="square" rtlCol="0">
              <a:spAutoFit/>
            </a:bodyPr>
            <a:lstStyle/>
            <a:p>
              <a:r>
                <a:rPr lang="sv-SE" sz="1500" dirty="0"/>
                <a:t>Effektmål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1445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54198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256834"/>
              <a:ext cx="2101609" cy="6001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kort sikt, 3-5 år efter att projektet avslutats, förväntas bidra till.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
        <p:nvSpPr>
          <p:cNvPr id="21" name="textruta 20">
            <a:extLst>
              <a:ext uri="{FF2B5EF4-FFF2-40B4-BE49-F238E27FC236}">
                <a16:creationId xmlns:a16="http://schemas.microsoft.com/office/drawing/2014/main" id="{4708FA31-78E4-640F-AF02-EB7B944344BD}"/>
              </a:ext>
            </a:extLst>
          </p:cNvPr>
          <p:cNvSpPr txBox="1"/>
          <p:nvPr/>
        </p:nvSpPr>
        <p:spPr>
          <a:xfrm>
            <a:off x="11329474" y="777822"/>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59" name="textruta 58">
            <a:extLst>
              <a:ext uri="{FF2B5EF4-FFF2-40B4-BE49-F238E27FC236}">
                <a16:creationId xmlns:a16="http://schemas.microsoft.com/office/drawing/2014/main" id="{DC7C1C75-4567-0FB4-7956-4EDC03BA38E7}"/>
              </a:ext>
            </a:extLst>
          </p:cNvPr>
          <p:cNvSpPr txBox="1"/>
          <p:nvPr/>
        </p:nvSpPr>
        <p:spPr>
          <a:xfrm>
            <a:off x="9857372" y="771371"/>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Refurbish</a:t>
            </a:r>
            <a:r>
              <a:rPr lang="sv-SE" sz="1100" dirty="0"/>
              <a:t>/</a:t>
            </a:r>
          </a:p>
          <a:p>
            <a:pPr algn="r"/>
            <a:r>
              <a:rPr lang="sv-SE" sz="1100" dirty="0" err="1"/>
              <a:t>Remanufacture</a:t>
            </a:r>
            <a:endParaRPr lang="sv-SE" sz="1100" dirty="0"/>
          </a:p>
        </p:txBody>
      </p:sp>
      <p:sp>
        <p:nvSpPr>
          <p:cNvPr id="60" name="textruta 59">
            <a:extLst>
              <a:ext uri="{FF2B5EF4-FFF2-40B4-BE49-F238E27FC236}">
                <a16:creationId xmlns:a16="http://schemas.microsoft.com/office/drawing/2014/main" id="{9A020871-72FD-9CA8-C1DE-75200E8954CB}"/>
              </a:ext>
            </a:extLst>
          </p:cNvPr>
          <p:cNvSpPr txBox="1"/>
          <p:nvPr/>
        </p:nvSpPr>
        <p:spPr>
          <a:xfrm>
            <a:off x="9573331" y="786827"/>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dirty="0">
              <a:solidFill>
                <a:schemeClr val="tx1"/>
              </a:solidFill>
            </a:endParaRPr>
          </a:p>
        </p:txBody>
      </p:sp>
      <p:sp>
        <p:nvSpPr>
          <p:cNvPr id="61" name="textruta 60">
            <a:extLst>
              <a:ext uri="{FF2B5EF4-FFF2-40B4-BE49-F238E27FC236}">
                <a16:creationId xmlns:a16="http://schemas.microsoft.com/office/drawing/2014/main" id="{0091D844-BADD-C29E-1719-2CDAE35E0148}"/>
              </a:ext>
            </a:extLst>
          </p:cNvPr>
          <p:cNvSpPr txBox="1"/>
          <p:nvPr/>
        </p:nvSpPr>
        <p:spPr>
          <a:xfrm>
            <a:off x="11324665" y="1352069"/>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2" name="textruta 61">
            <a:extLst>
              <a:ext uri="{FF2B5EF4-FFF2-40B4-BE49-F238E27FC236}">
                <a16:creationId xmlns:a16="http://schemas.microsoft.com/office/drawing/2014/main" id="{8AC9DEBB-63CC-9BF0-AC81-DADACBB00AD6}"/>
              </a:ext>
            </a:extLst>
          </p:cNvPr>
          <p:cNvSpPr txBox="1"/>
          <p:nvPr/>
        </p:nvSpPr>
        <p:spPr>
          <a:xfrm>
            <a:off x="9581181" y="1357184"/>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3" name="textruta 62">
            <a:extLst>
              <a:ext uri="{FF2B5EF4-FFF2-40B4-BE49-F238E27FC236}">
                <a16:creationId xmlns:a16="http://schemas.microsoft.com/office/drawing/2014/main" id="{F3C7861E-68E8-4C71-DD84-E8EBC0145C7C}"/>
              </a:ext>
            </a:extLst>
          </p:cNvPr>
          <p:cNvSpPr txBox="1"/>
          <p:nvPr/>
        </p:nvSpPr>
        <p:spPr>
          <a:xfrm>
            <a:off x="8121329" y="849893"/>
            <a:ext cx="145200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Recycle</a:t>
            </a:r>
            <a:endParaRPr lang="sv-SE" sz="1100" dirty="0"/>
          </a:p>
        </p:txBody>
      </p:sp>
      <p:sp>
        <p:nvSpPr>
          <p:cNvPr id="64" name="textruta 63">
            <a:extLst>
              <a:ext uri="{FF2B5EF4-FFF2-40B4-BE49-F238E27FC236}">
                <a16:creationId xmlns:a16="http://schemas.microsoft.com/office/drawing/2014/main" id="{60B1C0DA-F6C2-C573-15B1-406F5A8FD985}"/>
              </a:ext>
            </a:extLst>
          </p:cNvPr>
          <p:cNvSpPr txBox="1"/>
          <p:nvPr/>
        </p:nvSpPr>
        <p:spPr>
          <a:xfrm>
            <a:off x="9872663" y="1328183"/>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Maintain</a:t>
            </a:r>
            <a:r>
              <a:rPr lang="sv-SE" sz="1100" dirty="0"/>
              <a:t>/</a:t>
            </a:r>
          </a:p>
          <a:p>
            <a:pPr algn="r"/>
            <a:r>
              <a:rPr lang="sv-SE" sz="1100" dirty="0" err="1"/>
              <a:t>Prolong</a:t>
            </a:r>
            <a:endParaRPr lang="sv-SE" sz="1100" dirty="0"/>
          </a:p>
        </p:txBody>
      </p:sp>
      <p:sp>
        <p:nvSpPr>
          <p:cNvPr id="65" name="textruta 64">
            <a:extLst>
              <a:ext uri="{FF2B5EF4-FFF2-40B4-BE49-F238E27FC236}">
                <a16:creationId xmlns:a16="http://schemas.microsoft.com/office/drawing/2014/main" id="{57DF48F4-6D3A-792D-3A0D-ACF2D7045956}"/>
              </a:ext>
            </a:extLst>
          </p:cNvPr>
          <p:cNvSpPr txBox="1"/>
          <p:nvPr/>
        </p:nvSpPr>
        <p:spPr>
          <a:xfrm>
            <a:off x="8132220" y="1343296"/>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Reuse</a:t>
            </a:r>
            <a:r>
              <a:rPr lang="sv-SE" sz="1100" dirty="0"/>
              <a:t>/</a:t>
            </a:r>
          </a:p>
          <a:p>
            <a:pPr algn="r"/>
            <a:r>
              <a:rPr lang="sv-SE" sz="1100" dirty="0" err="1"/>
              <a:t>Redistribute</a:t>
            </a:r>
            <a:endParaRPr lang="sv-SE" sz="1100" dirty="0"/>
          </a:p>
        </p:txBody>
      </p:sp>
      <p:sp>
        <p:nvSpPr>
          <p:cNvPr id="67" name="textruta 66">
            <a:extLst>
              <a:ext uri="{FF2B5EF4-FFF2-40B4-BE49-F238E27FC236}">
                <a16:creationId xmlns:a16="http://schemas.microsoft.com/office/drawing/2014/main" id="{8EF6B1F1-E0DF-9C5F-A770-9C646EFBA99B}"/>
              </a:ext>
            </a:extLst>
          </p:cNvPr>
          <p:cNvSpPr txBox="1"/>
          <p:nvPr/>
        </p:nvSpPr>
        <p:spPr>
          <a:xfrm>
            <a:off x="8095054" y="287631"/>
            <a:ext cx="4233402" cy="430887"/>
          </a:xfrm>
          <a:prstGeom prst="rect">
            <a:avLst/>
          </a:prstGeom>
          <a:noFill/>
        </p:spPr>
        <p:txBody>
          <a:bodyPr wrap="square">
            <a:spAutoFit/>
          </a:bodyPr>
          <a:lstStyle/>
          <a:p>
            <a:endParaRPr lang="sv-SE" sz="1100" dirty="0"/>
          </a:p>
          <a:p>
            <a:r>
              <a:rPr lang="sv-SE" sz="1100" dirty="0"/>
              <a:t>Kryssa i de(t) område(n) som projektet kommer att adressera: </a:t>
            </a:r>
            <a:r>
              <a:rPr lang="sv-SE" sz="1100" baseline="30000" dirty="0"/>
              <a:t>1</a:t>
            </a:r>
          </a:p>
        </p:txBody>
      </p:sp>
      <p:sp>
        <p:nvSpPr>
          <p:cNvPr id="68" name="textruta 67">
            <a:extLst>
              <a:ext uri="{FF2B5EF4-FFF2-40B4-BE49-F238E27FC236}">
                <a16:creationId xmlns:a16="http://schemas.microsoft.com/office/drawing/2014/main" id="{FD629F1D-7065-672B-1E39-B63153FD60C9}"/>
              </a:ext>
            </a:extLst>
          </p:cNvPr>
          <p:cNvSpPr txBox="1"/>
          <p:nvPr/>
        </p:nvSpPr>
        <p:spPr>
          <a:xfrm>
            <a:off x="6184521" y="3129147"/>
            <a:ext cx="246094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70" name="textruta 69">
            <a:extLst>
              <a:ext uri="{FF2B5EF4-FFF2-40B4-BE49-F238E27FC236}">
                <a16:creationId xmlns:a16="http://schemas.microsoft.com/office/drawing/2014/main" id="{86E8B522-9C51-F56C-EF58-B344EF1DEF9B}"/>
              </a:ext>
            </a:extLst>
          </p:cNvPr>
          <p:cNvSpPr txBox="1"/>
          <p:nvPr/>
        </p:nvSpPr>
        <p:spPr>
          <a:xfrm>
            <a:off x="170850" y="6489272"/>
            <a:ext cx="6166842" cy="415498"/>
          </a:xfrm>
          <a:prstGeom prst="rect">
            <a:avLst/>
          </a:prstGeom>
          <a:noFill/>
        </p:spPr>
        <p:txBody>
          <a:bodyPr wrap="square">
            <a:spAutoFit/>
          </a:bodyPr>
          <a:lstStyle/>
          <a:p>
            <a:r>
              <a:rPr lang="sv-SE" sz="1000" baseline="30000" dirty="0"/>
              <a:t>1</a:t>
            </a:r>
            <a:r>
              <a:rPr lang="sv-SE" sz="1000" dirty="0"/>
              <a:t> </a:t>
            </a:r>
            <a:r>
              <a:rPr lang="en-US" sz="1000" dirty="0">
                <a:hlinkClick r:id="rId3"/>
              </a:rPr>
              <a:t>Circular Economy Diagram (ellenmacarthurfoundation.org)</a:t>
            </a:r>
            <a:endParaRPr lang="sv-SE" sz="1000" dirty="0"/>
          </a:p>
          <a:p>
            <a:endParaRPr lang="sv-SE" sz="1000" dirty="0"/>
          </a:p>
        </p:txBody>
      </p:sp>
      <p:cxnSp>
        <p:nvCxnSpPr>
          <p:cNvPr id="72" name="Rak koppling 71">
            <a:extLst>
              <a:ext uri="{FF2B5EF4-FFF2-40B4-BE49-F238E27FC236}">
                <a16:creationId xmlns:a16="http://schemas.microsoft.com/office/drawing/2014/main" id="{10D45A18-2804-9727-FC85-C20FC96C60C5}"/>
              </a:ext>
            </a:extLst>
          </p:cNvPr>
          <p:cNvCxnSpPr/>
          <p:nvPr/>
        </p:nvCxnSpPr>
        <p:spPr>
          <a:xfrm>
            <a:off x="581876" y="1954405"/>
            <a:ext cx="11202112" cy="0"/>
          </a:xfrm>
          <a:prstGeom prst="line">
            <a:avLst/>
          </a:prstGeom>
          <a:ln w="3175">
            <a:solidFill>
              <a:schemeClr val="bg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c458663-0282-4c22-ba80-ba14c9ea2238">
      <Terms xmlns="http://schemas.microsoft.com/office/infopath/2007/PartnerControls"/>
    </lcf76f155ced4ddcb4097134ff3c332f>
    <TaxCatchAll xmlns="48d53ebf-af8e-4d2d-96c8-bf620f29e63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C42048913A779B4F8E37CEFD1B843769" ma:contentTypeVersion="18" ma:contentTypeDescription="Skapa ett nytt dokument." ma:contentTypeScope="" ma:versionID="2dbbd69ef9f8d0f9d46dbdd71167df0a">
  <xsd:schema xmlns:xsd="http://www.w3.org/2001/XMLSchema" xmlns:xs="http://www.w3.org/2001/XMLSchema" xmlns:p="http://schemas.microsoft.com/office/2006/metadata/properties" xmlns:ns2="7c458663-0282-4c22-ba80-ba14c9ea2238" xmlns:ns3="48d53ebf-af8e-4d2d-96c8-bf620f29e631" targetNamespace="http://schemas.microsoft.com/office/2006/metadata/properties" ma:root="true" ma:fieldsID="11eb903be5fb9a405a687ff98fd7110a" ns2:_="" ns3:_="">
    <xsd:import namespace="7c458663-0282-4c22-ba80-ba14c9ea2238"/>
    <xsd:import namespace="48d53ebf-af8e-4d2d-96c8-bf620f29e6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58663-0282-4c22-ba80-ba14c9ea22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cfd68d59-1c67-44cd-8d14-c05e37d4202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d53ebf-af8e-4d2d-96c8-bf620f29e631"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fe264375-daf2-43ee-bce4-d25bb872f443}" ma:internalName="TaxCatchAll" ma:showField="CatchAllData" ma:web="48d53ebf-af8e-4d2d-96c8-bf620f29e6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A91E68-DE76-4C9F-9260-16C87FF1887B}">
  <ds:schemaRefs>
    <ds:schemaRef ds:uri="2f54f3a2-62b0-4074-974e-2b0ea5bc670e"/>
    <ds:schemaRef ds:uri="897c06b2-37b4-413e-99df-6c17898a533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c458663-0282-4c22-ba80-ba14c9ea2238"/>
    <ds:schemaRef ds:uri="48d53ebf-af8e-4d2d-96c8-bf620f29e631"/>
  </ds:schemaRefs>
</ds:datastoreItem>
</file>

<file path=customXml/itemProps2.xml><?xml version="1.0" encoding="utf-8"?>
<ds:datastoreItem xmlns:ds="http://schemas.openxmlformats.org/officeDocument/2006/customXml" ds:itemID="{78ACFAA9-E603-4E6F-868E-F1509ECCB7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58663-0282-4c22-ba80-ba14c9ea2238"/>
    <ds:schemaRef ds:uri="48d53ebf-af8e-4d2d-96c8-bf620f29e6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000F317-5C34-46FA-8997-90B05AB797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3077</TotalTime>
  <Words>269</Words>
  <Application>Microsoft Office PowerPoint</Application>
  <PresentationFormat>Bredbild</PresentationFormat>
  <Paragraphs>25</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Effektlogik exempelmall</dc:title>
  <dc:creator>Ida Langborg</dc:creator>
  <cp:lastModifiedBy>Lena Dalsmyr</cp:lastModifiedBy>
  <cp:revision>4</cp:revision>
  <dcterms:created xsi:type="dcterms:W3CDTF">2018-04-24T20:48:37Z</dcterms:created>
  <dcterms:modified xsi:type="dcterms:W3CDTF">2025-01-22T14:44:51Z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0x010100C42048913A779B4F8E37CEFD1B843769</vt:lpwstr>
  </property>
  <property fmtid="{D5CDD505-2E9C-101B-9397-08002B2CF9AE}" pid="3" name="MediaServiceImageTags">
    <vt:lpwstr/>
  </property>
</Properties>
</file>