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7"/>
  </p:notesMasterIdLst>
  <p:sldIdLst>
    <p:sldId id="257" r:id="rId5"/>
    <p:sldId id="258"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Författare"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A32D10-98AD-4DAC-B656-0E32F112CD85}" v="43" dt="2023-05-31T10:06:13.911"/>
    <p1510:client id="{97AC9FBC-6A6D-4604-976E-EC6930C349F2}" v="4" dt="2023-05-31T13:38:46.0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10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2023-05-31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5405B-61F0-4B05-90EE-69196E878353}" type="slidenum">
              <a:rPr lang="sv-SE" smtClean="0"/>
              <a:t>2</a:t>
            </a:fld>
            <a:endParaRPr lang="sv-SE"/>
          </a:p>
        </p:txBody>
      </p:sp>
    </p:spTree>
    <p:extLst>
      <p:ext uri="{BB962C8B-B14F-4D97-AF65-F5344CB8AC3E}">
        <p14:creationId xmlns:p14="http://schemas.microsoft.com/office/powerpoint/2010/main" val="274738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2023-05-31</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2023-05-31</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9813866" y="3709721"/>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7500475" y="370559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dirty="0"/>
          </a:p>
        </p:txBody>
      </p:sp>
      <p:sp>
        <p:nvSpPr>
          <p:cNvPr id="55" name="textruta 54">
            <a:extLst>
              <a:ext uri="{FF2B5EF4-FFF2-40B4-BE49-F238E27FC236}">
                <a16:creationId xmlns:a16="http://schemas.microsoft.com/office/drawing/2014/main" id="{44AB5387-29DF-4F35-839D-A6D5ED4FB7DF}"/>
              </a:ext>
            </a:extLst>
          </p:cNvPr>
          <p:cNvSpPr txBox="1"/>
          <p:nvPr/>
        </p:nvSpPr>
        <p:spPr>
          <a:xfrm>
            <a:off x="5232600" y="372444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dirty="0"/>
          </a:p>
        </p:txBody>
      </p:sp>
      <p:sp>
        <p:nvSpPr>
          <p:cNvPr id="54" name="textruta 53">
            <a:extLst>
              <a:ext uri="{FF2B5EF4-FFF2-40B4-BE49-F238E27FC236}">
                <a16:creationId xmlns:a16="http://schemas.microsoft.com/office/drawing/2014/main" id="{48BBEEA6-29E7-46A2-9E53-2B24E72C94F9}"/>
              </a:ext>
            </a:extLst>
          </p:cNvPr>
          <p:cNvSpPr txBox="1"/>
          <p:nvPr/>
        </p:nvSpPr>
        <p:spPr>
          <a:xfrm>
            <a:off x="2919209" y="372998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622871" y="360000"/>
            <a:ext cx="10944000" cy="1325563"/>
          </a:xfrm>
        </p:spPr>
        <p:txBody>
          <a:bodyPr/>
          <a:lstStyle/>
          <a:p>
            <a:r>
              <a:rPr lang="sv-SE" sz="3800" dirty="0"/>
              <a:t>Effektlogik</a:t>
            </a:r>
            <a:br>
              <a:rPr lang="sv-SE" dirty="0"/>
            </a:br>
            <a:r>
              <a:rPr lang="sv-SE" sz="2200" dirty="0"/>
              <a:t>exempelmall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2995857" y="540000"/>
            <a:ext cx="8604000" cy="97200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ansökan. Syftet med effektlogiken är att på ett enkelt sätt visualisera vilka resultat man avser att bygga vidare på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2836708" y="1620000"/>
            <a:ext cx="2667573" cy="4430521"/>
            <a:chOff x="569133" y="1755102"/>
            <a:chExt cx="2667573" cy="4430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755102"/>
              <a:ext cx="2667573" cy="553998"/>
            </a:xfrm>
            <a:prstGeom prst="rect">
              <a:avLst/>
            </a:prstGeom>
            <a:noFill/>
          </p:spPr>
          <p:txBody>
            <a:bodyPr wrap="square" rtlCol="0">
              <a:spAutoFit/>
            </a:bodyPr>
            <a:lstStyle/>
            <a:p>
              <a:r>
                <a:rPr lang="sv-SE" sz="1500" dirty="0"/>
                <a:t>Prestationer</a:t>
              </a:r>
              <a:br>
                <a:rPr lang="sv-SE" sz="1500" dirty="0"/>
              </a:br>
              <a:endParaRPr lang="sv-SE" sz="1500" dirty="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187102"/>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prestationer/aktiviteter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06912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445105"/>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29633" y="3123102"/>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arbetspaket som behövs för att beskriva projektet.</a:t>
              </a:r>
              <a:endParaRPr lang="sv-SE" sz="1200" dirty="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9699054" y="1620000"/>
            <a:ext cx="2674195" cy="4508860"/>
            <a:chOff x="9362321" y="1670747"/>
            <a:chExt cx="2674195" cy="4508860"/>
          </a:xfrm>
        </p:grpSpPr>
        <p:sp>
          <p:nvSpPr>
            <p:cNvPr id="37" name="textruta 36">
              <a:extLst>
                <a:ext uri="{FF2B5EF4-FFF2-40B4-BE49-F238E27FC236}">
                  <a16:creationId xmlns:a16="http://schemas.microsoft.com/office/drawing/2014/main" id="{1C0C3D55-0858-4E33-9547-CCDCF8BFF21C}"/>
                </a:ext>
              </a:extLst>
            </p:cNvPr>
            <p:cNvSpPr txBox="1"/>
            <p:nvPr/>
          </p:nvSpPr>
          <p:spPr>
            <a:xfrm>
              <a:off x="9362321" y="2138747"/>
              <a:ext cx="2390751"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projektets förväntade bidrag till  effektmål som projektet på lång sikt, 6-10 år efter att projektet avslutats. </a:t>
              </a:r>
            </a:p>
          </p:txBody>
        </p:sp>
        <p:sp>
          <p:nvSpPr>
            <p:cNvPr id="6" name="textruta 5">
              <a:extLst>
                <a:ext uri="{FF2B5EF4-FFF2-40B4-BE49-F238E27FC236}">
                  <a16:creationId xmlns:a16="http://schemas.microsoft.com/office/drawing/2014/main" id="{CC4D8493-3FFE-416E-AFB5-A78F91C9EEB4}"/>
                </a:ext>
              </a:extLst>
            </p:cNvPr>
            <p:cNvSpPr txBox="1"/>
            <p:nvPr/>
          </p:nvSpPr>
          <p:spPr>
            <a:xfrm>
              <a:off x="9368943" y="1670747"/>
              <a:ext cx="2667573" cy="553998"/>
            </a:xfrm>
            <a:prstGeom prst="rect">
              <a:avLst/>
            </a:prstGeom>
            <a:noFill/>
          </p:spPr>
          <p:txBody>
            <a:bodyPr wrap="square" rtlCol="0">
              <a:spAutoFit/>
            </a:bodyPr>
            <a:lstStyle/>
            <a:p>
              <a:r>
                <a:rPr lang="sv-SE" sz="1500" dirty="0"/>
                <a:t>Bidrag till effekter </a:t>
              </a:r>
            </a:p>
            <a:p>
              <a:r>
                <a:rPr lang="sv-SE" sz="1500" dirty="0"/>
                <a:t>på lång 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38747"/>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5183659" y="1620000"/>
            <a:ext cx="2875259" cy="4630737"/>
            <a:chOff x="3600071" y="1566918"/>
            <a:chExt cx="2875259" cy="4630737"/>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566918"/>
              <a:ext cx="2875259" cy="784830"/>
            </a:xfrm>
            <a:prstGeom prst="rect">
              <a:avLst/>
            </a:prstGeom>
            <a:noFill/>
          </p:spPr>
          <p:txBody>
            <a:bodyPr wrap="square" rtlCol="0">
              <a:spAutoFit/>
            </a:bodyPr>
            <a:lstStyle/>
            <a:p>
              <a:r>
                <a:rPr lang="sv-SE" sz="1500" dirty="0"/>
                <a:t>Resultat </a:t>
              </a:r>
              <a:br>
                <a:rPr lang="sv-SE" sz="1500" dirty="0"/>
              </a:br>
              <a:br>
                <a:rPr lang="sv-SE" sz="1500" dirty="0"/>
              </a:br>
              <a:endParaRPr lang="sv-SE" sz="1500" dirty="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098322"/>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47430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90382" y="2934918"/>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resultatmål som behövs för att beskriva projektet.</a:t>
              </a:r>
              <a:endParaRPr lang="sv-SE" dirty="0"/>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1998918"/>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7437869" y="1620000"/>
            <a:ext cx="2966389" cy="4486259"/>
            <a:chOff x="6558785" y="1693348"/>
            <a:chExt cx="2966389" cy="4486259"/>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693348"/>
              <a:ext cx="2966388" cy="553998"/>
            </a:xfrm>
            <a:prstGeom prst="rect">
              <a:avLst/>
            </a:prstGeom>
            <a:noFill/>
          </p:spPr>
          <p:txBody>
            <a:bodyPr wrap="square" rtlCol="0">
              <a:spAutoFit/>
            </a:bodyPr>
            <a:lstStyle/>
            <a:p>
              <a:r>
                <a:rPr lang="sv-SE" sz="1500" dirty="0"/>
                <a:t>Bidrag till effekter </a:t>
              </a:r>
            </a:p>
            <a:p>
              <a:r>
                <a:rPr lang="sv-SE" sz="1500" dirty="0"/>
                <a:t>på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3" name="textruta 32">
              <a:extLst>
                <a:ext uri="{FF2B5EF4-FFF2-40B4-BE49-F238E27FC236}">
                  <a16:creationId xmlns:a16="http://schemas.microsoft.com/office/drawing/2014/main" id="{3BD9D8E1-33A6-4BCC-8518-0DEB86777B90}"/>
                </a:ext>
              </a:extLst>
            </p:cNvPr>
            <p:cNvSpPr txBox="1"/>
            <p:nvPr/>
          </p:nvSpPr>
          <p:spPr>
            <a:xfrm>
              <a:off x="6618511" y="3061348"/>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161348"/>
              <a:ext cx="2267807"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projektets förväntade bidrag till effektmål på kort sikt, 3-5 år efter att projektet avslutats.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0" name="Grupp 19">
            <a:extLst>
              <a:ext uri="{FF2B5EF4-FFF2-40B4-BE49-F238E27FC236}">
                <a16:creationId xmlns:a16="http://schemas.microsoft.com/office/drawing/2014/main" id="{46EBCFC0-CB30-47A7-A5B3-6F99D0539381}"/>
              </a:ext>
            </a:extLst>
          </p:cNvPr>
          <p:cNvGrpSpPr/>
          <p:nvPr/>
        </p:nvGrpSpPr>
        <p:grpSpPr>
          <a:xfrm>
            <a:off x="668264" y="1620000"/>
            <a:ext cx="2875259" cy="4582154"/>
            <a:chOff x="-1738859" y="1635680"/>
            <a:chExt cx="2875259" cy="4582154"/>
          </a:xfrm>
        </p:grpSpPr>
        <p:sp>
          <p:nvSpPr>
            <p:cNvPr id="40" name="textruta 39">
              <a:extLst>
                <a:ext uri="{FF2B5EF4-FFF2-40B4-BE49-F238E27FC236}">
                  <a16:creationId xmlns:a16="http://schemas.microsoft.com/office/drawing/2014/main" id="{462F6C8E-F7C7-40A9-AD79-974975F84DC3}"/>
                </a:ext>
              </a:extLst>
            </p:cNvPr>
            <p:cNvSpPr txBox="1"/>
            <p:nvPr/>
          </p:nvSpPr>
          <p:spPr>
            <a:xfrm>
              <a:off x="-1738859" y="1635680"/>
              <a:ext cx="2875259" cy="784830"/>
            </a:xfrm>
            <a:prstGeom prst="rect">
              <a:avLst/>
            </a:prstGeom>
            <a:noFill/>
          </p:spPr>
          <p:txBody>
            <a:bodyPr wrap="square" rtlCol="0">
              <a:spAutoFit/>
            </a:bodyPr>
            <a:lstStyle/>
            <a:p>
              <a:r>
                <a:rPr lang="sv-SE" sz="1500" dirty="0"/>
                <a:t>Utgångsläge </a:t>
              </a:r>
              <a:br>
                <a:rPr lang="sv-SE" sz="1500" dirty="0"/>
              </a:br>
              <a:br>
                <a:rPr lang="sv-SE" sz="1500" dirty="0"/>
              </a:br>
              <a:endParaRPr lang="sv-SE" sz="1500" dirty="0"/>
            </a:p>
          </p:txBody>
        </p:sp>
        <p:sp>
          <p:nvSpPr>
            <p:cNvPr id="45" name="textruta 44">
              <a:extLst>
                <a:ext uri="{FF2B5EF4-FFF2-40B4-BE49-F238E27FC236}">
                  <a16:creationId xmlns:a16="http://schemas.microsoft.com/office/drawing/2014/main" id="{91E48345-62F6-46C4-B1D8-19A956185379}"/>
                </a:ext>
              </a:extLst>
            </p:cNvPr>
            <p:cNvSpPr txBox="1"/>
            <p:nvPr/>
          </p:nvSpPr>
          <p:spPr>
            <a:xfrm>
              <a:off x="-1697675" y="4108687"/>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8" name="textruta 47">
              <a:extLst>
                <a:ext uri="{FF2B5EF4-FFF2-40B4-BE49-F238E27FC236}">
                  <a16:creationId xmlns:a16="http://schemas.microsoft.com/office/drawing/2014/main" id="{00498F65-A353-4B3B-9421-C47B50B013E8}"/>
                </a:ext>
              </a:extLst>
            </p:cNvPr>
            <p:cNvSpPr txBox="1"/>
            <p:nvPr/>
          </p:nvSpPr>
          <p:spPr>
            <a:xfrm>
              <a:off x="-1697675" y="446785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9" name="textruta 48">
              <a:extLst>
                <a:ext uri="{FF2B5EF4-FFF2-40B4-BE49-F238E27FC236}">
                  <a16:creationId xmlns:a16="http://schemas.microsoft.com/office/drawing/2014/main" id="{E0295F05-26B6-4280-BD46-93BA99681627}"/>
                </a:ext>
              </a:extLst>
            </p:cNvPr>
            <p:cNvSpPr txBox="1"/>
            <p:nvPr/>
          </p:nvSpPr>
          <p:spPr>
            <a:xfrm>
              <a:off x="-1698853" y="4921768"/>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0" name="textruta 49">
              <a:extLst>
                <a:ext uri="{FF2B5EF4-FFF2-40B4-BE49-F238E27FC236}">
                  <a16:creationId xmlns:a16="http://schemas.microsoft.com/office/drawing/2014/main" id="{18CFBB95-DFC5-477F-B580-3F03120C2451}"/>
                </a:ext>
              </a:extLst>
            </p:cNvPr>
            <p:cNvSpPr txBox="1"/>
            <p:nvPr/>
          </p:nvSpPr>
          <p:spPr>
            <a:xfrm>
              <a:off x="-1693459" y="3003680"/>
              <a:ext cx="1990503" cy="830997"/>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de resultat som uppnåtts tidigare som projektet avser att bygga vidare på.</a:t>
              </a:r>
              <a:endParaRPr lang="sv-SE" dirty="0"/>
            </a:p>
          </p:txBody>
        </p:sp>
        <p:sp>
          <p:nvSpPr>
            <p:cNvPr id="51" name="textruta 50">
              <a:extLst>
                <a:ext uri="{FF2B5EF4-FFF2-40B4-BE49-F238E27FC236}">
                  <a16:creationId xmlns:a16="http://schemas.microsoft.com/office/drawing/2014/main" id="{8AC192AD-F65C-4F84-AA13-9553F8DE138C}"/>
                </a:ext>
              </a:extLst>
            </p:cNvPr>
            <p:cNvSpPr txBox="1"/>
            <p:nvPr/>
          </p:nvSpPr>
          <p:spPr>
            <a:xfrm>
              <a:off x="-1737468" y="2067680"/>
              <a:ext cx="1839793" cy="43088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projektet bygger vidare på.</a:t>
              </a:r>
            </a:p>
          </p:txBody>
        </p:sp>
        <p:sp>
          <p:nvSpPr>
            <p:cNvPr id="52" name="textruta 51">
              <a:extLst>
                <a:ext uri="{FF2B5EF4-FFF2-40B4-BE49-F238E27FC236}">
                  <a16:creationId xmlns:a16="http://schemas.microsoft.com/office/drawing/2014/main" id="{C78FF44B-FD27-46FC-BB03-15F321561A42}"/>
                </a:ext>
              </a:extLst>
            </p:cNvPr>
            <p:cNvSpPr txBox="1"/>
            <p:nvPr/>
          </p:nvSpPr>
          <p:spPr>
            <a:xfrm>
              <a:off x="-1697675" y="5323947"/>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3" name="textruta 52">
              <a:extLst>
                <a:ext uri="{FF2B5EF4-FFF2-40B4-BE49-F238E27FC236}">
                  <a16:creationId xmlns:a16="http://schemas.microsoft.com/office/drawing/2014/main" id="{505B68C1-B3D2-41C4-BA0A-135DFDC4F3BB}"/>
                </a:ext>
              </a:extLst>
            </p:cNvPr>
            <p:cNvSpPr txBox="1"/>
            <p:nvPr/>
          </p:nvSpPr>
          <p:spPr>
            <a:xfrm>
              <a:off x="-1702557" y="5641834"/>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Tree>
    <p:extLst>
      <p:ext uri="{BB962C8B-B14F-4D97-AF65-F5344CB8AC3E}">
        <p14:creationId xmlns:p14="http://schemas.microsoft.com/office/powerpoint/2010/main" val="3716181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FEFC88F4-229B-4320-8D0C-59062D7BE5F3}"/>
              </a:ext>
            </a:extLst>
          </p:cNvPr>
          <p:cNvSpPr txBox="1"/>
          <p:nvPr/>
        </p:nvSpPr>
        <p:spPr>
          <a:xfrm>
            <a:off x="2977398" y="227816"/>
            <a:ext cx="1923337" cy="323165"/>
          </a:xfrm>
          <a:prstGeom prst="rect">
            <a:avLst/>
          </a:prstGeom>
          <a:noFill/>
        </p:spPr>
        <p:txBody>
          <a:bodyPr wrap="square" rtlCol="0">
            <a:spAutoFit/>
          </a:bodyPr>
          <a:lstStyle/>
          <a:p>
            <a:r>
              <a:rPr lang="sv-SE" sz="1500" dirty="0"/>
              <a:t>Prestationer</a:t>
            </a:r>
          </a:p>
        </p:txBody>
      </p:sp>
      <p:sp>
        <p:nvSpPr>
          <p:cNvPr id="5" name="textruta 4">
            <a:extLst>
              <a:ext uri="{FF2B5EF4-FFF2-40B4-BE49-F238E27FC236}">
                <a16:creationId xmlns:a16="http://schemas.microsoft.com/office/drawing/2014/main" id="{84401C07-52CC-4FFE-85E4-9DF5DB26038B}"/>
              </a:ext>
            </a:extLst>
          </p:cNvPr>
          <p:cNvSpPr txBox="1"/>
          <p:nvPr/>
        </p:nvSpPr>
        <p:spPr>
          <a:xfrm>
            <a:off x="7624300" y="190253"/>
            <a:ext cx="1905309" cy="553998"/>
          </a:xfrm>
          <a:prstGeom prst="rect">
            <a:avLst/>
          </a:prstGeom>
          <a:noFill/>
        </p:spPr>
        <p:txBody>
          <a:bodyPr wrap="square" rtlCol="0">
            <a:spAutoFit/>
          </a:bodyPr>
          <a:lstStyle/>
          <a:p>
            <a:r>
              <a:rPr lang="sv-SE" sz="1500" dirty="0"/>
              <a:t>Bidrag till effekter </a:t>
            </a:r>
          </a:p>
          <a:p>
            <a:r>
              <a:rPr lang="sv-SE" sz="1500" dirty="0"/>
              <a:t>på kort sikt</a:t>
            </a:r>
          </a:p>
        </p:txBody>
      </p:sp>
      <p:sp>
        <p:nvSpPr>
          <p:cNvPr id="40" name="textruta 39">
            <a:extLst>
              <a:ext uri="{FF2B5EF4-FFF2-40B4-BE49-F238E27FC236}">
                <a16:creationId xmlns:a16="http://schemas.microsoft.com/office/drawing/2014/main" id="{462F6C8E-F7C7-40A9-AD79-974975F84DC3}"/>
              </a:ext>
            </a:extLst>
          </p:cNvPr>
          <p:cNvSpPr txBox="1"/>
          <p:nvPr/>
        </p:nvSpPr>
        <p:spPr>
          <a:xfrm>
            <a:off x="721418" y="189651"/>
            <a:ext cx="1897552" cy="323165"/>
          </a:xfrm>
          <a:prstGeom prst="rect">
            <a:avLst/>
          </a:prstGeom>
          <a:noFill/>
        </p:spPr>
        <p:txBody>
          <a:bodyPr wrap="square" rtlCol="0">
            <a:spAutoFit/>
          </a:bodyPr>
          <a:lstStyle/>
          <a:p>
            <a:r>
              <a:rPr lang="sv-SE" sz="1500" dirty="0"/>
              <a:t>Utgångsläge</a:t>
            </a:r>
          </a:p>
        </p:txBody>
      </p:sp>
      <p:sp>
        <p:nvSpPr>
          <p:cNvPr id="45" name="textruta 44">
            <a:extLst>
              <a:ext uri="{FF2B5EF4-FFF2-40B4-BE49-F238E27FC236}">
                <a16:creationId xmlns:a16="http://schemas.microsoft.com/office/drawing/2014/main" id="{91E48345-62F6-46C4-B1D8-19A956185379}"/>
              </a:ext>
            </a:extLst>
          </p:cNvPr>
          <p:cNvSpPr txBox="1"/>
          <p:nvPr/>
        </p:nvSpPr>
        <p:spPr>
          <a:xfrm>
            <a:off x="721418" y="657629"/>
            <a:ext cx="1897552" cy="801229"/>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3" name="textruta 22">
            <a:extLst>
              <a:ext uri="{FF2B5EF4-FFF2-40B4-BE49-F238E27FC236}">
                <a16:creationId xmlns:a16="http://schemas.microsoft.com/office/drawing/2014/main" id="{94EB662A-E58B-F942-EB8E-C002E395027D}"/>
              </a:ext>
            </a:extLst>
          </p:cNvPr>
          <p:cNvSpPr txBox="1"/>
          <p:nvPr/>
        </p:nvSpPr>
        <p:spPr>
          <a:xfrm>
            <a:off x="709592" y="1262118"/>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4" name="textruta 23">
            <a:extLst>
              <a:ext uri="{FF2B5EF4-FFF2-40B4-BE49-F238E27FC236}">
                <a16:creationId xmlns:a16="http://schemas.microsoft.com/office/drawing/2014/main" id="{EF8F4211-59A9-975B-2112-F25D5759D70F}"/>
              </a:ext>
            </a:extLst>
          </p:cNvPr>
          <p:cNvSpPr txBox="1"/>
          <p:nvPr/>
        </p:nvSpPr>
        <p:spPr>
          <a:xfrm>
            <a:off x="701835" y="1889666"/>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9" name="textruta 28">
            <a:extLst>
              <a:ext uri="{FF2B5EF4-FFF2-40B4-BE49-F238E27FC236}">
                <a16:creationId xmlns:a16="http://schemas.microsoft.com/office/drawing/2014/main" id="{CEC5F355-BD32-1F27-D0CC-2D8C29CFEE28}"/>
              </a:ext>
            </a:extLst>
          </p:cNvPr>
          <p:cNvSpPr txBox="1"/>
          <p:nvPr/>
        </p:nvSpPr>
        <p:spPr>
          <a:xfrm>
            <a:off x="701835" y="254301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8" name="textruta 57">
            <a:extLst>
              <a:ext uri="{FF2B5EF4-FFF2-40B4-BE49-F238E27FC236}">
                <a16:creationId xmlns:a16="http://schemas.microsoft.com/office/drawing/2014/main" id="{F1209342-BC02-D129-4244-02EAADA507BC}"/>
              </a:ext>
            </a:extLst>
          </p:cNvPr>
          <p:cNvSpPr txBox="1"/>
          <p:nvPr/>
        </p:nvSpPr>
        <p:spPr>
          <a:xfrm>
            <a:off x="701835" y="316185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9" name="textruta 58">
            <a:extLst>
              <a:ext uri="{FF2B5EF4-FFF2-40B4-BE49-F238E27FC236}">
                <a16:creationId xmlns:a16="http://schemas.microsoft.com/office/drawing/2014/main" id="{C0A68605-45CD-A3A1-A643-793ED8977D88}"/>
              </a:ext>
            </a:extLst>
          </p:cNvPr>
          <p:cNvSpPr txBox="1"/>
          <p:nvPr/>
        </p:nvSpPr>
        <p:spPr>
          <a:xfrm>
            <a:off x="701835" y="372673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60" name="textruta 59">
            <a:extLst>
              <a:ext uri="{FF2B5EF4-FFF2-40B4-BE49-F238E27FC236}">
                <a16:creationId xmlns:a16="http://schemas.microsoft.com/office/drawing/2014/main" id="{871D31E1-A65B-01E0-B89D-AC6754C8E95B}"/>
              </a:ext>
            </a:extLst>
          </p:cNvPr>
          <p:cNvSpPr txBox="1"/>
          <p:nvPr/>
        </p:nvSpPr>
        <p:spPr>
          <a:xfrm>
            <a:off x="709592" y="430633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61" name="textruta 60">
            <a:extLst>
              <a:ext uri="{FF2B5EF4-FFF2-40B4-BE49-F238E27FC236}">
                <a16:creationId xmlns:a16="http://schemas.microsoft.com/office/drawing/2014/main" id="{F9866710-C9BE-8959-5DE2-B58B8CC2BC5F}"/>
              </a:ext>
            </a:extLst>
          </p:cNvPr>
          <p:cNvSpPr txBox="1"/>
          <p:nvPr/>
        </p:nvSpPr>
        <p:spPr>
          <a:xfrm>
            <a:off x="710357" y="4897801"/>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62" name="textruta 61">
            <a:extLst>
              <a:ext uri="{FF2B5EF4-FFF2-40B4-BE49-F238E27FC236}">
                <a16:creationId xmlns:a16="http://schemas.microsoft.com/office/drawing/2014/main" id="{F6829B73-DF50-0769-EF43-AD8D102D2197}"/>
              </a:ext>
            </a:extLst>
          </p:cNvPr>
          <p:cNvSpPr txBox="1"/>
          <p:nvPr/>
        </p:nvSpPr>
        <p:spPr>
          <a:xfrm>
            <a:off x="710357" y="545081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77" name="textruta 76">
            <a:extLst>
              <a:ext uri="{FF2B5EF4-FFF2-40B4-BE49-F238E27FC236}">
                <a16:creationId xmlns:a16="http://schemas.microsoft.com/office/drawing/2014/main" id="{A2197750-564A-ACD0-9716-CB383E144485}"/>
              </a:ext>
            </a:extLst>
          </p:cNvPr>
          <p:cNvSpPr txBox="1"/>
          <p:nvPr/>
        </p:nvSpPr>
        <p:spPr>
          <a:xfrm>
            <a:off x="2977398" y="679610"/>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78" name="textruta 77">
            <a:extLst>
              <a:ext uri="{FF2B5EF4-FFF2-40B4-BE49-F238E27FC236}">
                <a16:creationId xmlns:a16="http://schemas.microsoft.com/office/drawing/2014/main" id="{BC518C99-664E-140D-B0B2-5B3E2959A8D4}"/>
              </a:ext>
            </a:extLst>
          </p:cNvPr>
          <p:cNvSpPr txBox="1"/>
          <p:nvPr/>
        </p:nvSpPr>
        <p:spPr>
          <a:xfrm>
            <a:off x="2969641" y="1320704"/>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79" name="textruta 78">
            <a:extLst>
              <a:ext uri="{FF2B5EF4-FFF2-40B4-BE49-F238E27FC236}">
                <a16:creationId xmlns:a16="http://schemas.microsoft.com/office/drawing/2014/main" id="{54C10B1E-6147-7FB2-E735-BFBBA9C69632}"/>
              </a:ext>
            </a:extLst>
          </p:cNvPr>
          <p:cNvSpPr txBox="1"/>
          <p:nvPr/>
        </p:nvSpPr>
        <p:spPr>
          <a:xfrm>
            <a:off x="2969641" y="197405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0" name="textruta 79">
            <a:extLst>
              <a:ext uri="{FF2B5EF4-FFF2-40B4-BE49-F238E27FC236}">
                <a16:creationId xmlns:a16="http://schemas.microsoft.com/office/drawing/2014/main" id="{F05B475E-D017-C8C3-37EE-F316E6BDDD19}"/>
              </a:ext>
            </a:extLst>
          </p:cNvPr>
          <p:cNvSpPr txBox="1"/>
          <p:nvPr/>
        </p:nvSpPr>
        <p:spPr>
          <a:xfrm>
            <a:off x="2969641" y="259289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1" name="textruta 80">
            <a:extLst>
              <a:ext uri="{FF2B5EF4-FFF2-40B4-BE49-F238E27FC236}">
                <a16:creationId xmlns:a16="http://schemas.microsoft.com/office/drawing/2014/main" id="{83164E65-5299-4E2E-8F70-D6243A1F4AC5}"/>
              </a:ext>
            </a:extLst>
          </p:cNvPr>
          <p:cNvSpPr txBox="1"/>
          <p:nvPr/>
        </p:nvSpPr>
        <p:spPr>
          <a:xfrm>
            <a:off x="2969641" y="3157770"/>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2" name="textruta 81">
            <a:extLst>
              <a:ext uri="{FF2B5EF4-FFF2-40B4-BE49-F238E27FC236}">
                <a16:creationId xmlns:a16="http://schemas.microsoft.com/office/drawing/2014/main" id="{610C85E9-F316-3863-C803-B3442F23F966}"/>
              </a:ext>
            </a:extLst>
          </p:cNvPr>
          <p:cNvSpPr txBox="1"/>
          <p:nvPr/>
        </p:nvSpPr>
        <p:spPr>
          <a:xfrm>
            <a:off x="2977398" y="373737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3" name="textruta 82">
            <a:extLst>
              <a:ext uri="{FF2B5EF4-FFF2-40B4-BE49-F238E27FC236}">
                <a16:creationId xmlns:a16="http://schemas.microsoft.com/office/drawing/2014/main" id="{D339933D-3D85-3B7D-A771-6BFD0C4E3795}"/>
              </a:ext>
            </a:extLst>
          </p:cNvPr>
          <p:cNvSpPr txBox="1"/>
          <p:nvPr/>
        </p:nvSpPr>
        <p:spPr>
          <a:xfrm>
            <a:off x="2978163" y="4328839"/>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4" name="textruta 83">
            <a:extLst>
              <a:ext uri="{FF2B5EF4-FFF2-40B4-BE49-F238E27FC236}">
                <a16:creationId xmlns:a16="http://schemas.microsoft.com/office/drawing/2014/main" id="{38502B2C-931E-B065-9430-F2A4F8E878D0}"/>
              </a:ext>
            </a:extLst>
          </p:cNvPr>
          <p:cNvSpPr txBox="1"/>
          <p:nvPr/>
        </p:nvSpPr>
        <p:spPr>
          <a:xfrm>
            <a:off x="2978163" y="4881855"/>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5" name="textruta 84">
            <a:extLst>
              <a:ext uri="{FF2B5EF4-FFF2-40B4-BE49-F238E27FC236}">
                <a16:creationId xmlns:a16="http://schemas.microsoft.com/office/drawing/2014/main" id="{D468C07A-6421-DB4E-BDFB-4E97C92576A3}"/>
              </a:ext>
            </a:extLst>
          </p:cNvPr>
          <p:cNvSpPr txBox="1"/>
          <p:nvPr/>
        </p:nvSpPr>
        <p:spPr>
          <a:xfrm>
            <a:off x="2977398" y="542274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7" name="textruta 86">
            <a:extLst>
              <a:ext uri="{FF2B5EF4-FFF2-40B4-BE49-F238E27FC236}">
                <a16:creationId xmlns:a16="http://schemas.microsoft.com/office/drawing/2014/main" id="{6CD56745-AFF4-56D3-FC41-D7C6DF793870}"/>
              </a:ext>
            </a:extLst>
          </p:cNvPr>
          <p:cNvSpPr txBox="1"/>
          <p:nvPr/>
        </p:nvSpPr>
        <p:spPr>
          <a:xfrm>
            <a:off x="5327846" y="222186"/>
            <a:ext cx="1890734" cy="323165"/>
          </a:xfrm>
          <a:prstGeom prst="rect">
            <a:avLst/>
          </a:prstGeom>
          <a:noFill/>
        </p:spPr>
        <p:txBody>
          <a:bodyPr wrap="square" rtlCol="0">
            <a:spAutoFit/>
          </a:bodyPr>
          <a:lstStyle/>
          <a:p>
            <a:r>
              <a:rPr lang="sv-SE" sz="1500" dirty="0"/>
              <a:t>Resultat</a:t>
            </a:r>
          </a:p>
        </p:txBody>
      </p:sp>
      <p:sp>
        <p:nvSpPr>
          <p:cNvPr id="88" name="textruta 87">
            <a:extLst>
              <a:ext uri="{FF2B5EF4-FFF2-40B4-BE49-F238E27FC236}">
                <a16:creationId xmlns:a16="http://schemas.microsoft.com/office/drawing/2014/main" id="{3593190F-C4EB-B63A-0E2C-F3009891D8B3}"/>
              </a:ext>
            </a:extLst>
          </p:cNvPr>
          <p:cNvSpPr txBox="1"/>
          <p:nvPr/>
        </p:nvSpPr>
        <p:spPr>
          <a:xfrm>
            <a:off x="5327846" y="690164"/>
            <a:ext cx="1897552" cy="801229"/>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9" name="textruta 88">
            <a:extLst>
              <a:ext uri="{FF2B5EF4-FFF2-40B4-BE49-F238E27FC236}">
                <a16:creationId xmlns:a16="http://schemas.microsoft.com/office/drawing/2014/main" id="{A7C910BA-5A8E-3E90-4207-EB8B341EF614}"/>
              </a:ext>
            </a:extLst>
          </p:cNvPr>
          <p:cNvSpPr txBox="1"/>
          <p:nvPr/>
        </p:nvSpPr>
        <p:spPr>
          <a:xfrm>
            <a:off x="5328785" y="125901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0" name="textruta 89">
            <a:extLst>
              <a:ext uri="{FF2B5EF4-FFF2-40B4-BE49-F238E27FC236}">
                <a16:creationId xmlns:a16="http://schemas.microsoft.com/office/drawing/2014/main" id="{A404B0D7-BA51-67FD-A7FB-1EDD4EDCF43C}"/>
              </a:ext>
            </a:extLst>
          </p:cNvPr>
          <p:cNvSpPr txBox="1"/>
          <p:nvPr/>
        </p:nvSpPr>
        <p:spPr>
          <a:xfrm>
            <a:off x="5321028" y="1900106"/>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1" name="textruta 90">
            <a:extLst>
              <a:ext uri="{FF2B5EF4-FFF2-40B4-BE49-F238E27FC236}">
                <a16:creationId xmlns:a16="http://schemas.microsoft.com/office/drawing/2014/main" id="{548745FC-7B04-6ED2-669A-02360E24D6A7}"/>
              </a:ext>
            </a:extLst>
          </p:cNvPr>
          <p:cNvSpPr txBox="1"/>
          <p:nvPr/>
        </p:nvSpPr>
        <p:spPr>
          <a:xfrm>
            <a:off x="5321028" y="255345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2" name="textruta 91">
            <a:extLst>
              <a:ext uri="{FF2B5EF4-FFF2-40B4-BE49-F238E27FC236}">
                <a16:creationId xmlns:a16="http://schemas.microsoft.com/office/drawing/2014/main" id="{2466B969-C14D-101A-7B9B-B96B199EB7F7}"/>
              </a:ext>
            </a:extLst>
          </p:cNvPr>
          <p:cNvSpPr txBox="1"/>
          <p:nvPr/>
        </p:nvSpPr>
        <p:spPr>
          <a:xfrm>
            <a:off x="5321028" y="317229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3" name="textruta 92">
            <a:extLst>
              <a:ext uri="{FF2B5EF4-FFF2-40B4-BE49-F238E27FC236}">
                <a16:creationId xmlns:a16="http://schemas.microsoft.com/office/drawing/2014/main" id="{4E686921-7A43-FCAD-D719-78807837EA6F}"/>
              </a:ext>
            </a:extLst>
          </p:cNvPr>
          <p:cNvSpPr txBox="1"/>
          <p:nvPr/>
        </p:nvSpPr>
        <p:spPr>
          <a:xfrm>
            <a:off x="5321028" y="373717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4" name="textruta 93">
            <a:extLst>
              <a:ext uri="{FF2B5EF4-FFF2-40B4-BE49-F238E27FC236}">
                <a16:creationId xmlns:a16="http://schemas.microsoft.com/office/drawing/2014/main" id="{48D680EC-EB56-C266-3037-7DE314C34D96}"/>
              </a:ext>
            </a:extLst>
          </p:cNvPr>
          <p:cNvSpPr txBox="1"/>
          <p:nvPr/>
        </p:nvSpPr>
        <p:spPr>
          <a:xfrm>
            <a:off x="5328785" y="431677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5" name="textruta 94">
            <a:extLst>
              <a:ext uri="{FF2B5EF4-FFF2-40B4-BE49-F238E27FC236}">
                <a16:creationId xmlns:a16="http://schemas.microsoft.com/office/drawing/2014/main" id="{FCF41E4F-3474-BADB-5937-5541AB0123A1}"/>
              </a:ext>
            </a:extLst>
          </p:cNvPr>
          <p:cNvSpPr txBox="1"/>
          <p:nvPr/>
        </p:nvSpPr>
        <p:spPr>
          <a:xfrm>
            <a:off x="5329550" y="4908241"/>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6" name="textruta 95">
            <a:extLst>
              <a:ext uri="{FF2B5EF4-FFF2-40B4-BE49-F238E27FC236}">
                <a16:creationId xmlns:a16="http://schemas.microsoft.com/office/drawing/2014/main" id="{1F732F51-7590-2D47-0C76-1B69177DFED9}"/>
              </a:ext>
            </a:extLst>
          </p:cNvPr>
          <p:cNvSpPr txBox="1"/>
          <p:nvPr/>
        </p:nvSpPr>
        <p:spPr>
          <a:xfrm>
            <a:off x="5329550" y="546125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7" name="textruta 96">
            <a:extLst>
              <a:ext uri="{FF2B5EF4-FFF2-40B4-BE49-F238E27FC236}">
                <a16:creationId xmlns:a16="http://schemas.microsoft.com/office/drawing/2014/main" id="{F6A3E2C2-2815-73C7-5AF0-51743AA9AB79}"/>
              </a:ext>
            </a:extLst>
          </p:cNvPr>
          <p:cNvSpPr txBox="1"/>
          <p:nvPr/>
        </p:nvSpPr>
        <p:spPr>
          <a:xfrm>
            <a:off x="7632057" y="88050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8" name="textruta 97">
            <a:extLst>
              <a:ext uri="{FF2B5EF4-FFF2-40B4-BE49-F238E27FC236}">
                <a16:creationId xmlns:a16="http://schemas.microsoft.com/office/drawing/2014/main" id="{3E19DE5A-1A8C-1F0E-A598-7C4FD24B21F7}"/>
              </a:ext>
            </a:extLst>
          </p:cNvPr>
          <p:cNvSpPr txBox="1"/>
          <p:nvPr/>
        </p:nvSpPr>
        <p:spPr>
          <a:xfrm>
            <a:off x="7624300" y="1320704"/>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9" name="textruta 98">
            <a:extLst>
              <a:ext uri="{FF2B5EF4-FFF2-40B4-BE49-F238E27FC236}">
                <a16:creationId xmlns:a16="http://schemas.microsoft.com/office/drawing/2014/main" id="{2782C4E4-3737-ACD0-C4FC-DB8A6676FAF7}"/>
              </a:ext>
            </a:extLst>
          </p:cNvPr>
          <p:cNvSpPr txBox="1"/>
          <p:nvPr/>
        </p:nvSpPr>
        <p:spPr>
          <a:xfrm>
            <a:off x="7624300" y="197405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0" name="textruta 99">
            <a:extLst>
              <a:ext uri="{FF2B5EF4-FFF2-40B4-BE49-F238E27FC236}">
                <a16:creationId xmlns:a16="http://schemas.microsoft.com/office/drawing/2014/main" id="{B12BBC3B-569F-3BA8-C0F6-90FD4E396703}"/>
              </a:ext>
            </a:extLst>
          </p:cNvPr>
          <p:cNvSpPr txBox="1"/>
          <p:nvPr/>
        </p:nvSpPr>
        <p:spPr>
          <a:xfrm>
            <a:off x="7624300" y="259289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1" name="textruta 100">
            <a:extLst>
              <a:ext uri="{FF2B5EF4-FFF2-40B4-BE49-F238E27FC236}">
                <a16:creationId xmlns:a16="http://schemas.microsoft.com/office/drawing/2014/main" id="{B26A1E61-9651-1DF5-7A18-D5F5E36B90B2}"/>
              </a:ext>
            </a:extLst>
          </p:cNvPr>
          <p:cNvSpPr txBox="1"/>
          <p:nvPr/>
        </p:nvSpPr>
        <p:spPr>
          <a:xfrm>
            <a:off x="7624300" y="3157770"/>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2" name="textruta 101">
            <a:extLst>
              <a:ext uri="{FF2B5EF4-FFF2-40B4-BE49-F238E27FC236}">
                <a16:creationId xmlns:a16="http://schemas.microsoft.com/office/drawing/2014/main" id="{0FC7F60E-0AB7-C315-BDAA-EFB93DC4AE3E}"/>
              </a:ext>
            </a:extLst>
          </p:cNvPr>
          <p:cNvSpPr txBox="1"/>
          <p:nvPr/>
        </p:nvSpPr>
        <p:spPr>
          <a:xfrm>
            <a:off x="7632057" y="373737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3" name="textruta 102">
            <a:extLst>
              <a:ext uri="{FF2B5EF4-FFF2-40B4-BE49-F238E27FC236}">
                <a16:creationId xmlns:a16="http://schemas.microsoft.com/office/drawing/2014/main" id="{678DA5E2-1587-4F3F-C20C-E5FBEA99FEE7}"/>
              </a:ext>
            </a:extLst>
          </p:cNvPr>
          <p:cNvSpPr txBox="1"/>
          <p:nvPr/>
        </p:nvSpPr>
        <p:spPr>
          <a:xfrm>
            <a:off x="7632822" y="4328839"/>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4" name="textruta 103">
            <a:extLst>
              <a:ext uri="{FF2B5EF4-FFF2-40B4-BE49-F238E27FC236}">
                <a16:creationId xmlns:a16="http://schemas.microsoft.com/office/drawing/2014/main" id="{FDA35B80-C4C9-EA79-BAAD-CC8AE6655820}"/>
              </a:ext>
            </a:extLst>
          </p:cNvPr>
          <p:cNvSpPr txBox="1"/>
          <p:nvPr/>
        </p:nvSpPr>
        <p:spPr>
          <a:xfrm>
            <a:off x="7632822" y="4881855"/>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5" name="textruta 104">
            <a:extLst>
              <a:ext uri="{FF2B5EF4-FFF2-40B4-BE49-F238E27FC236}">
                <a16:creationId xmlns:a16="http://schemas.microsoft.com/office/drawing/2014/main" id="{17C65DA9-CE3D-E276-70DD-D4341C53DF84}"/>
              </a:ext>
            </a:extLst>
          </p:cNvPr>
          <p:cNvSpPr txBox="1"/>
          <p:nvPr/>
        </p:nvSpPr>
        <p:spPr>
          <a:xfrm>
            <a:off x="7632057" y="542274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7" name="textruta 106">
            <a:extLst>
              <a:ext uri="{FF2B5EF4-FFF2-40B4-BE49-F238E27FC236}">
                <a16:creationId xmlns:a16="http://schemas.microsoft.com/office/drawing/2014/main" id="{FCDDF517-5D1A-97B2-6557-F12FE7DC3CCA}"/>
              </a:ext>
            </a:extLst>
          </p:cNvPr>
          <p:cNvSpPr txBox="1"/>
          <p:nvPr/>
        </p:nvSpPr>
        <p:spPr>
          <a:xfrm>
            <a:off x="9935449" y="222186"/>
            <a:ext cx="1967056" cy="553997"/>
          </a:xfrm>
          <a:prstGeom prst="rect">
            <a:avLst/>
          </a:prstGeom>
          <a:noFill/>
        </p:spPr>
        <p:txBody>
          <a:bodyPr wrap="square" rtlCol="0">
            <a:spAutoFit/>
          </a:bodyPr>
          <a:lstStyle/>
          <a:p>
            <a:r>
              <a:rPr lang="sv-SE" sz="1500" dirty="0"/>
              <a:t>Bidrag till effekter </a:t>
            </a:r>
          </a:p>
          <a:p>
            <a:r>
              <a:rPr lang="sv-SE" sz="1500" dirty="0"/>
              <a:t>på lång sikt</a:t>
            </a:r>
          </a:p>
        </p:txBody>
      </p:sp>
      <p:sp>
        <p:nvSpPr>
          <p:cNvPr id="108" name="textruta 107">
            <a:extLst>
              <a:ext uri="{FF2B5EF4-FFF2-40B4-BE49-F238E27FC236}">
                <a16:creationId xmlns:a16="http://schemas.microsoft.com/office/drawing/2014/main" id="{CD994321-02D2-7793-3582-0771F579C0B6}"/>
              </a:ext>
            </a:extLst>
          </p:cNvPr>
          <p:cNvSpPr txBox="1"/>
          <p:nvPr/>
        </p:nvSpPr>
        <p:spPr>
          <a:xfrm>
            <a:off x="9982505" y="884128"/>
            <a:ext cx="1897552" cy="801228"/>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9" name="textruta 108">
            <a:extLst>
              <a:ext uri="{FF2B5EF4-FFF2-40B4-BE49-F238E27FC236}">
                <a16:creationId xmlns:a16="http://schemas.microsoft.com/office/drawing/2014/main" id="{479D2556-52BD-08F2-ED2C-B97A85892849}"/>
              </a:ext>
            </a:extLst>
          </p:cNvPr>
          <p:cNvSpPr txBox="1"/>
          <p:nvPr/>
        </p:nvSpPr>
        <p:spPr>
          <a:xfrm>
            <a:off x="9983444" y="125901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0" name="textruta 109">
            <a:extLst>
              <a:ext uri="{FF2B5EF4-FFF2-40B4-BE49-F238E27FC236}">
                <a16:creationId xmlns:a16="http://schemas.microsoft.com/office/drawing/2014/main" id="{FC318124-F725-C266-0D06-9CFAB2BE8DA5}"/>
              </a:ext>
            </a:extLst>
          </p:cNvPr>
          <p:cNvSpPr txBox="1"/>
          <p:nvPr/>
        </p:nvSpPr>
        <p:spPr>
          <a:xfrm>
            <a:off x="9975687" y="1900106"/>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1" name="textruta 110">
            <a:extLst>
              <a:ext uri="{FF2B5EF4-FFF2-40B4-BE49-F238E27FC236}">
                <a16:creationId xmlns:a16="http://schemas.microsoft.com/office/drawing/2014/main" id="{10D258ED-613F-0808-DEF9-8B97982FCC26}"/>
              </a:ext>
            </a:extLst>
          </p:cNvPr>
          <p:cNvSpPr txBox="1"/>
          <p:nvPr/>
        </p:nvSpPr>
        <p:spPr>
          <a:xfrm>
            <a:off x="9975687" y="255345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2" name="textruta 111">
            <a:extLst>
              <a:ext uri="{FF2B5EF4-FFF2-40B4-BE49-F238E27FC236}">
                <a16:creationId xmlns:a16="http://schemas.microsoft.com/office/drawing/2014/main" id="{8AB494A9-28F0-DDCC-3D0C-F852735FFD73}"/>
              </a:ext>
            </a:extLst>
          </p:cNvPr>
          <p:cNvSpPr txBox="1"/>
          <p:nvPr/>
        </p:nvSpPr>
        <p:spPr>
          <a:xfrm>
            <a:off x="9975687" y="317229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3" name="textruta 112">
            <a:extLst>
              <a:ext uri="{FF2B5EF4-FFF2-40B4-BE49-F238E27FC236}">
                <a16:creationId xmlns:a16="http://schemas.microsoft.com/office/drawing/2014/main" id="{A85CA541-6CBB-668B-EA07-DBAAC3A55D1B}"/>
              </a:ext>
            </a:extLst>
          </p:cNvPr>
          <p:cNvSpPr txBox="1"/>
          <p:nvPr/>
        </p:nvSpPr>
        <p:spPr>
          <a:xfrm>
            <a:off x="9975687" y="373717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4" name="textruta 113">
            <a:extLst>
              <a:ext uri="{FF2B5EF4-FFF2-40B4-BE49-F238E27FC236}">
                <a16:creationId xmlns:a16="http://schemas.microsoft.com/office/drawing/2014/main" id="{6559AE4D-C77B-2641-83DE-D1500E2C27CB}"/>
              </a:ext>
            </a:extLst>
          </p:cNvPr>
          <p:cNvSpPr txBox="1"/>
          <p:nvPr/>
        </p:nvSpPr>
        <p:spPr>
          <a:xfrm>
            <a:off x="9983444" y="431677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5" name="textruta 114">
            <a:extLst>
              <a:ext uri="{FF2B5EF4-FFF2-40B4-BE49-F238E27FC236}">
                <a16:creationId xmlns:a16="http://schemas.microsoft.com/office/drawing/2014/main" id="{47F70174-7523-871D-FCE3-BE26DD7FE432}"/>
              </a:ext>
            </a:extLst>
          </p:cNvPr>
          <p:cNvSpPr txBox="1"/>
          <p:nvPr/>
        </p:nvSpPr>
        <p:spPr>
          <a:xfrm>
            <a:off x="9984209" y="4908241"/>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6" name="textruta 115">
            <a:extLst>
              <a:ext uri="{FF2B5EF4-FFF2-40B4-BE49-F238E27FC236}">
                <a16:creationId xmlns:a16="http://schemas.microsoft.com/office/drawing/2014/main" id="{978DABAD-6BD5-FFAB-32C9-E15A13C834CD}"/>
              </a:ext>
            </a:extLst>
          </p:cNvPr>
          <p:cNvSpPr txBox="1"/>
          <p:nvPr/>
        </p:nvSpPr>
        <p:spPr>
          <a:xfrm>
            <a:off x="9984209" y="546125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Tree>
    <p:extLst>
      <p:ext uri="{BB962C8B-B14F-4D97-AF65-F5344CB8AC3E}">
        <p14:creationId xmlns:p14="http://schemas.microsoft.com/office/powerpoint/2010/main" val="205160080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39918975603BD4988F4D858435A5D01" ma:contentTypeVersion="10" ma:contentTypeDescription="Create a new document." ma:contentTypeScope="" ma:versionID="780ef7307b95cc4a7618938fb6a8c0b0">
  <xsd:schema xmlns:xsd="http://www.w3.org/2001/XMLSchema" xmlns:xs="http://www.w3.org/2001/XMLSchema" xmlns:p="http://schemas.microsoft.com/office/2006/metadata/properties" xmlns:ns2="5bf3fe62-9b39-48c3-aad8-a447e578fec8" xmlns:ns3="ea0759a3-870d-48b2-bb9d-2996edb99fd0" targetNamespace="http://schemas.microsoft.com/office/2006/metadata/properties" ma:root="true" ma:fieldsID="e2c4255e9d2684d1c5084b49e872128a" ns2:_="" ns3:_="">
    <xsd:import namespace="5bf3fe62-9b39-48c3-aad8-a447e578fec8"/>
    <xsd:import namespace="ea0759a3-870d-48b2-bb9d-2996edb99f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f3fe62-9b39-48c3-aad8-a447e578fe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fd68d59-1c67-44cd-8d14-c05e37d4202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a0759a3-870d-48b2-bb9d-2996edb99fd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d9a088a9-d365-447e-878b-e31ea3e7bf0a}" ma:internalName="TaxCatchAll" ma:showField="CatchAllData" ma:web="ea0759a3-870d-48b2-bb9d-2996edb99f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a0759a3-870d-48b2-bb9d-2996edb99fd0" xsi:nil="true"/>
    <lcf76f155ced4ddcb4097134ff3c332f xmlns="5bf3fe62-9b39-48c3-aad8-a447e578fec8">
      <Terms xmlns="http://schemas.microsoft.com/office/infopath/2007/PartnerControls"/>
    </lcf76f155ced4ddcb4097134ff3c332f>
    <SharedWithUsers xmlns="ea0759a3-870d-48b2-bb9d-2996edb99fd0">
      <UserInfo>
        <DisplayName>Andreas Netz</DisplayName>
        <AccountId>29</AccountId>
        <AccountType/>
      </UserInfo>
    </SharedWithUsers>
  </documentManagement>
</p:properties>
</file>

<file path=customXml/itemProps1.xml><?xml version="1.0" encoding="utf-8"?>
<ds:datastoreItem xmlns:ds="http://schemas.openxmlformats.org/officeDocument/2006/customXml" ds:itemID="{553AF624-F865-479D-A207-27D2D6CFA195}">
  <ds:schemaRefs>
    <ds:schemaRef ds:uri="http://schemas.microsoft.com/sharepoint/v3/contenttype/forms"/>
  </ds:schemaRefs>
</ds:datastoreItem>
</file>

<file path=customXml/itemProps2.xml><?xml version="1.0" encoding="utf-8"?>
<ds:datastoreItem xmlns:ds="http://schemas.openxmlformats.org/officeDocument/2006/customXml" ds:itemID="{3301B3D8-3147-4980-B29B-D377F73E0D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f3fe62-9b39-48c3-aad8-a447e578fec8"/>
    <ds:schemaRef ds:uri="ea0759a3-870d-48b2-bb9d-2996edb99f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99D0633-15FC-48CF-B2B0-8DB6AE881786}">
  <ds:schemaRefs>
    <ds:schemaRef ds:uri="http://schemas.microsoft.com/office/infopath/2007/PartnerControls"/>
    <ds:schemaRef ds:uri="http://schemas.microsoft.com/office/2006/documentManagement/types"/>
    <ds:schemaRef ds:uri="http://schemas.openxmlformats.org/package/2006/metadata/core-properties"/>
    <ds:schemaRef ds:uri="ea0759a3-870d-48b2-bb9d-2996edb99fd0"/>
    <ds:schemaRef ds:uri="5bf3fe62-9b39-48c3-aad8-a447e578fec8"/>
    <ds:schemaRef ds:uri="http://purl.org/dc/dcmitype/"/>
    <ds:schemaRef ds:uri="http://purl.org/dc/term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278</Words>
  <Application>Microsoft Office PowerPoint</Application>
  <PresentationFormat>Bredbild</PresentationFormat>
  <Paragraphs>28</Paragraphs>
  <Slides>2</Slides>
  <Notes>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vt:i4>
      </vt:variant>
    </vt:vector>
  </HeadingPairs>
  <TitlesOfParts>
    <vt:vector size="6" baseType="lpstr">
      <vt:lpstr>Arial</vt:lpstr>
      <vt:lpstr>Calibri</vt:lpstr>
      <vt:lpstr>Calibri Light</vt:lpstr>
      <vt:lpstr>Office-tema</vt:lpstr>
      <vt:lpstr>Effektlogik exempelmall</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2020-12-21T22:20:24Z</dcterms:created>
  <dcterms:modified xsi:type="dcterms:W3CDTF">2023-05-31T13:38:46Z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0x010100839918975603BD4988F4D858435A5D01</vt:lpwstr>
  </property>
  <property fmtid="{D5CDD505-2E9C-101B-9397-08002B2CF9AE}" pid="3" name="MediaServiceImageTags">
    <vt:lpwstr/>
  </property>
</Properties>
</file>