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7"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Författare"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4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5915-F7DD-4259-8191-A79F266FDE54}" type="datetimeFigureOut">
              <a:rPr lang="sv-SE" smtClean="0"/>
              <a:t>2021-02-26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5405B-61F0-4B05-90EE-69196E878353}" type="slidenum">
              <a:rPr lang="sv-SE" smtClean="0"/>
              <a:t>‹#›</a:t>
            </a:fld>
            <a:endParaRPr lang="sv-SE"/>
          </a:p>
        </p:txBody>
      </p:sp>
    </p:spTree>
    <p:extLst>
      <p:ext uri="{BB962C8B-B14F-4D97-AF65-F5344CB8AC3E}">
        <p14:creationId xmlns:p14="http://schemas.microsoft.com/office/powerpoint/2010/main" val="217855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815405B-61F0-4B05-90EE-69196E878353}" type="slidenum">
              <a:rPr lang="sv-SE" smtClean="0"/>
              <a:t>1</a:t>
            </a:fld>
            <a:endParaRPr lang="sv-SE"/>
          </a:p>
        </p:txBody>
      </p:sp>
    </p:spTree>
    <p:extLst>
      <p:ext uri="{BB962C8B-B14F-4D97-AF65-F5344CB8AC3E}">
        <p14:creationId xmlns:p14="http://schemas.microsoft.com/office/powerpoint/2010/main" val="3979506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9DFF7-2442-4F28-B6C1-3C1FEF98682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3D4E7C6-9C68-45BD-851B-2C9484761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BBFC71D-DEC8-48CE-8800-9372EE52FDF1}"/>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5" name="Platshållare för sidfot 4">
            <a:extLst>
              <a:ext uri="{FF2B5EF4-FFF2-40B4-BE49-F238E27FC236}">
                <a16:creationId xmlns:a16="http://schemas.microsoft.com/office/drawing/2014/main" id="{899E382E-A6EF-4AB6-A52D-7014B51B2C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CBC202-74DD-4837-AE61-19CC8F979B6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993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B88A8-389C-4ABA-A23F-B8CBB6E419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8B6E46-F69D-4DD6-BD21-4DAEF59A290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143715-BB82-447F-BC2E-4E3E3A0CCC1C}"/>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5" name="Platshållare för sidfot 4">
            <a:extLst>
              <a:ext uri="{FF2B5EF4-FFF2-40B4-BE49-F238E27FC236}">
                <a16:creationId xmlns:a16="http://schemas.microsoft.com/office/drawing/2014/main" id="{FEBA3640-9F2F-49D7-9EAB-604C4F3484E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149934-48C7-4FE8-A6BD-D11C20A7117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18296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C3D31E-9D26-47D3-9DE9-C630C086847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0C8D2D-AD3D-49EA-9254-8BDAA9FA382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6817A-8128-4EE0-9B71-526CBADDEDCB}"/>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5" name="Platshållare för sidfot 4">
            <a:extLst>
              <a:ext uri="{FF2B5EF4-FFF2-40B4-BE49-F238E27FC236}">
                <a16:creationId xmlns:a16="http://schemas.microsoft.com/office/drawing/2014/main" id="{7EC37C6F-F0FC-406D-8712-E221467C89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8B7C4B-FCB7-4D96-8328-B7665B8D01B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6233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541C99-148F-412B-B24E-6CE9267BBF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490A29-A8DF-48FA-999D-303D67CF67BF}"/>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10DB26-9303-470E-94BA-5A83B1C1941C}"/>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5" name="Platshållare för sidfot 4">
            <a:extLst>
              <a:ext uri="{FF2B5EF4-FFF2-40B4-BE49-F238E27FC236}">
                <a16:creationId xmlns:a16="http://schemas.microsoft.com/office/drawing/2014/main" id="{13D988FA-2D03-444D-B61C-E14758A4AB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6E58BFE-838A-4D2F-8DEC-89F677C92212}"/>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20917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85F03E-1056-4462-8933-474F5131847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5EB809E-9226-496B-9C22-25396E9094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EEC82D17-9417-4324-BE9D-4E87ED37158F}"/>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5" name="Platshållare för sidfot 4">
            <a:extLst>
              <a:ext uri="{FF2B5EF4-FFF2-40B4-BE49-F238E27FC236}">
                <a16:creationId xmlns:a16="http://schemas.microsoft.com/office/drawing/2014/main" id="{E518F995-78DD-4A2D-851D-2D1F7C86EA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144BB2-1D50-4993-9C31-4569730B43D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586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594A17-2C25-4868-80E5-65D0D5848A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46BEA2-02A7-4A6E-8633-35E803C7D35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69B3200-2564-450F-8E2B-4BC8FCA1F17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3EA71EE-CC4A-46C6-9DDD-0818CF4D098B}"/>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6" name="Platshållare för sidfot 5">
            <a:extLst>
              <a:ext uri="{FF2B5EF4-FFF2-40B4-BE49-F238E27FC236}">
                <a16:creationId xmlns:a16="http://schemas.microsoft.com/office/drawing/2014/main" id="{97A73D40-C74A-4BBD-954F-2EDB74A7C2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15C741-2A89-4DBE-9B86-1731E9418B2B}"/>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5700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05C71B-A92B-4AE6-B9AD-3D71C4B1903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BAD7C46-1355-4BAC-8D9E-C5B64C4EB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4CA3488-4154-40FA-97E4-A2F5569C2B7E}"/>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E6C02E-C24D-45FE-B108-AB103A1AD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5048795-D1F0-46EC-A0F0-6DF70EBBEF59}"/>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7194E2-E627-4431-9FC5-3568D45DCEC5}"/>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8" name="Platshållare för sidfot 7">
            <a:extLst>
              <a:ext uri="{FF2B5EF4-FFF2-40B4-BE49-F238E27FC236}">
                <a16:creationId xmlns:a16="http://schemas.microsoft.com/office/drawing/2014/main" id="{27A789FD-F6C6-419E-B303-7AF471BEA66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9C217-EBA9-4A72-8D7B-3C92D9D867D9}"/>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2382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CBEE26-90DF-4E00-8DDC-6DB3C4F2B68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64C4245-77D7-4B0D-8A1D-4C6C2B862F0D}"/>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4" name="Platshållare för sidfot 3">
            <a:extLst>
              <a:ext uri="{FF2B5EF4-FFF2-40B4-BE49-F238E27FC236}">
                <a16:creationId xmlns:a16="http://schemas.microsoft.com/office/drawing/2014/main" id="{E906864C-A9B4-4CC4-B135-E517F9673C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30A1ED-4236-43E1-BA6E-7CAC7EFA80D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8871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185F98-5132-4DAF-96D7-4796DA5B568B}"/>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3" name="Platshållare för sidfot 2">
            <a:extLst>
              <a:ext uri="{FF2B5EF4-FFF2-40B4-BE49-F238E27FC236}">
                <a16:creationId xmlns:a16="http://schemas.microsoft.com/office/drawing/2014/main" id="{7EF05F10-04FA-4CF1-88CF-4D955E56269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D97005-1CB0-4042-B2D0-2AEDFD5B8A3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6977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D07BF1-B883-4AC6-95BF-1CC50FDFC6E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779167-5A88-4951-B0DC-8F3FE37EA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E12134-968D-41AA-94B1-0800EE70D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753DFE-46DB-4977-846F-927B0E6F6D8B}"/>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6" name="Platshållare för sidfot 5">
            <a:extLst>
              <a:ext uri="{FF2B5EF4-FFF2-40B4-BE49-F238E27FC236}">
                <a16:creationId xmlns:a16="http://schemas.microsoft.com/office/drawing/2014/main" id="{9F360845-21FE-4A9B-8FEA-7D9629B66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5DE4677-293A-4BA7-82FD-C2978081C0B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12379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DEF784-F231-4BA7-AA41-FB6D1292755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8FD06A-1D91-43E8-BE10-0F9D2B43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1D99D7C-62F7-49DB-9B31-E71FEA0C7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D0267657-D768-48DF-A758-0FFB0DA5A0BE}"/>
              </a:ext>
            </a:extLst>
          </p:cNvPr>
          <p:cNvSpPr>
            <a:spLocks noGrp="1"/>
          </p:cNvSpPr>
          <p:nvPr>
            <p:ph type="dt" sz="half" idx="10"/>
          </p:nvPr>
        </p:nvSpPr>
        <p:spPr/>
        <p:txBody>
          <a:bodyPr/>
          <a:lstStyle/>
          <a:p>
            <a:fld id="{7ED0BDA5-F6F7-4F81-8F2F-613AA946F509}" type="datetimeFigureOut">
              <a:rPr lang="sv-SE" smtClean="0"/>
              <a:t>2021-02-26</a:t>
            </a:fld>
            <a:endParaRPr lang="sv-SE"/>
          </a:p>
        </p:txBody>
      </p:sp>
      <p:sp>
        <p:nvSpPr>
          <p:cNvPr id="6" name="Platshållare för sidfot 5">
            <a:extLst>
              <a:ext uri="{FF2B5EF4-FFF2-40B4-BE49-F238E27FC236}">
                <a16:creationId xmlns:a16="http://schemas.microsoft.com/office/drawing/2014/main" id="{637DFEA4-017E-49DE-B50B-69D789598B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694C33-5F2F-47CF-8AC0-DB05A927543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7520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C576F8-9F4C-4A57-A1A3-8E8DB7E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030C3A0-A563-4119-AA8E-4E8E7D644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3EE0C8-0B31-4F8C-BC1A-E4CB3F20D0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0BDA5-F6F7-4F81-8F2F-613AA946F509}" type="datetimeFigureOut">
              <a:rPr lang="sv-SE" smtClean="0"/>
              <a:t>2021-02-26</a:t>
            </a:fld>
            <a:endParaRPr lang="sv-SE"/>
          </a:p>
        </p:txBody>
      </p:sp>
      <p:sp>
        <p:nvSpPr>
          <p:cNvPr id="5" name="Platshållare för sidfot 4">
            <a:extLst>
              <a:ext uri="{FF2B5EF4-FFF2-40B4-BE49-F238E27FC236}">
                <a16:creationId xmlns:a16="http://schemas.microsoft.com/office/drawing/2014/main" id="{30D8B28A-B4F5-413A-9CC2-3E0730D95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3548632-8F48-4866-BD02-60906C5F7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17EDE-B44C-4047-85D2-E37317D557FA}" type="slidenum">
              <a:rPr lang="sv-SE" smtClean="0"/>
              <a:t>‹#›</a:t>
            </a:fld>
            <a:endParaRPr lang="sv-SE"/>
          </a:p>
        </p:txBody>
      </p:sp>
    </p:spTree>
    <p:extLst>
      <p:ext uri="{BB962C8B-B14F-4D97-AF65-F5344CB8AC3E}">
        <p14:creationId xmlns:p14="http://schemas.microsoft.com/office/powerpoint/2010/main" val="276286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ruta 56">
            <a:extLst>
              <a:ext uri="{FF2B5EF4-FFF2-40B4-BE49-F238E27FC236}">
                <a16:creationId xmlns:a16="http://schemas.microsoft.com/office/drawing/2014/main" id="{B5128C4E-ACD7-4D00-AA29-DDEE2BF8EAD6}"/>
              </a:ext>
            </a:extLst>
          </p:cNvPr>
          <p:cNvSpPr txBox="1"/>
          <p:nvPr/>
        </p:nvSpPr>
        <p:spPr>
          <a:xfrm>
            <a:off x="9813866" y="3709721"/>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6" name="textruta 55">
            <a:extLst>
              <a:ext uri="{FF2B5EF4-FFF2-40B4-BE49-F238E27FC236}">
                <a16:creationId xmlns:a16="http://schemas.microsoft.com/office/drawing/2014/main" id="{769EB7F9-2D45-4EAC-9CFC-7F84F482635D}"/>
              </a:ext>
            </a:extLst>
          </p:cNvPr>
          <p:cNvSpPr txBox="1"/>
          <p:nvPr/>
        </p:nvSpPr>
        <p:spPr>
          <a:xfrm>
            <a:off x="7500475" y="370559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5" name="textruta 54">
            <a:extLst>
              <a:ext uri="{FF2B5EF4-FFF2-40B4-BE49-F238E27FC236}">
                <a16:creationId xmlns:a16="http://schemas.microsoft.com/office/drawing/2014/main" id="{44AB5387-29DF-4F35-839D-A6D5ED4FB7DF}"/>
              </a:ext>
            </a:extLst>
          </p:cNvPr>
          <p:cNvSpPr txBox="1"/>
          <p:nvPr/>
        </p:nvSpPr>
        <p:spPr>
          <a:xfrm>
            <a:off x="5232600" y="372444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4" name="textruta 53">
            <a:extLst>
              <a:ext uri="{FF2B5EF4-FFF2-40B4-BE49-F238E27FC236}">
                <a16:creationId xmlns:a16="http://schemas.microsoft.com/office/drawing/2014/main" id="{48BBEEA6-29E7-46A2-9E53-2B24E72C94F9}"/>
              </a:ext>
            </a:extLst>
          </p:cNvPr>
          <p:cNvSpPr txBox="1"/>
          <p:nvPr/>
        </p:nvSpPr>
        <p:spPr>
          <a:xfrm>
            <a:off x="2919209" y="3729988"/>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3" name="Rubrik 12">
            <a:extLst>
              <a:ext uri="{FF2B5EF4-FFF2-40B4-BE49-F238E27FC236}">
                <a16:creationId xmlns:a16="http://schemas.microsoft.com/office/drawing/2014/main" id="{E07E284C-9DAA-4273-8F6C-146F2AC9FDD0}"/>
              </a:ext>
            </a:extLst>
          </p:cNvPr>
          <p:cNvSpPr>
            <a:spLocks noGrp="1"/>
          </p:cNvSpPr>
          <p:nvPr>
            <p:ph type="title"/>
          </p:nvPr>
        </p:nvSpPr>
        <p:spPr>
          <a:xfrm>
            <a:off x="622871" y="508460"/>
            <a:ext cx="10515600" cy="1325563"/>
          </a:xfrm>
        </p:spPr>
        <p:txBody>
          <a:bodyPr/>
          <a:lstStyle/>
          <a:p>
            <a:r>
              <a:rPr lang="sv-SE" sz="3800" dirty="0"/>
              <a:t>Effektlogik</a:t>
            </a:r>
            <a:br>
              <a:rPr lang="sv-SE" dirty="0"/>
            </a:br>
            <a:r>
              <a:rPr lang="sv-SE" sz="2200" dirty="0"/>
              <a:t>exempelmall</a:t>
            </a:r>
          </a:p>
        </p:txBody>
      </p:sp>
      <p:sp>
        <p:nvSpPr>
          <p:cNvPr id="34" name="textruta 33">
            <a:extLst>
              <a:ext uri="{FF2B5EF4-FFF2-40B4-BE49-F238E27FC236}">
                <a16:creationId xmlns:a16="http://schemas.microsoft.com/office/drawing/2014/main" id="{931C5051-846B-4194-8D13-8C78EFEB3A9E}"/>
              </a:ext>
            </a:extLst>
          </p:cNvPr>
          <p:cNvSpPr txBox="1"/>
          <p:nvPr/>
        </p:nvSpPr>
        <p:spPr>
          <a:xfrm>
            <a:off x="2995857" y="696180"/>
            <a:ext cx="8009010" cy="110799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Denna mall demonstrerar förväntat innehåll i den effektlogik som skall bifogas ansökningar i utlysningen </a:t>
            </a:r>
            <a:r>
              <a:rPr lang="sv-SE" sz="1100" b="1" i="1" dirty="0"/>
              <a:t>Uppskalning för en hållbar industri</a:t>
            </a:r>
            <a:r>
              <a:rPr lang="sv-SE" sz="1100" dirty="0"/>
              <a:t>. Syftet med effektlogiken är att på ett enkelt sätt visualisera vilka resultat man avser att bygga vidare på i uppskalningsprojektet och ge en samlad bild av hur projektet förväntas bidra till utlysningens resultat- och effektmål. Beskriv kortfattat aktiviteter och resultatmål för projektet. Formulera och uppskatta mätbara effektmål som projektet förväntas bidra till, både på kort och lång sikt. Syftet är att ge bedömarna en tydlig förståelse för hur projektets genomförande hänger ihop med resultatmål och de mer långsiktiga önskvärda effekterna för projektet. </a:t>
            </a:r>
          </a:p>
        </p:txBody>
      </p:sp>
      <p:grpSp>
        <p:nvGrpSpPr>
          <p:cNvPr id="19" name="Grupp 18">
            <a:extLst>
              <a:ext uri="{FF2B5EF4-FFF2-40B4-BE49-F238E27FC236}">
                <a16:creationId xmlns:a16="http://schemas.microsoft.com/office/drawing/2014/main" id="{FDBD5767-55EA-4263-B89B-73BF5F23FF50}"/>
              </a:ext>
            </a:extLst>
          </p:cNvPr>
          <p:cNvGrpSpPr/>
          <p:nvPr/>
        </p:nvGrpSpPr>
        <p:grpSpPr>
          <a:xfrm>
            <a:off x="2836708" y="2008303"/>
            <a:ext cx="2667573" cy="4250521"/>
            <a:chOff x="569133" y="1935102"/>
            <a:chExt cx="2667573" cy="4250521"/>
          </a:xfrm>
        </p:grpSpPr>
        <p:sp>
          <p:nvSpPr>
            <p:cNvPr id="3" name="textruta 2">
              <a:extLst>
                <a:ext uri="{FF2B5EF4-FFF2-40B4-BE49-F238E27FC236}">
                  <a16:creationId xmlns:a16="http://schemas.microsoft.com/office/drawing/2014/main" id="{FEFC88F4-229B-4320-8D0C-59062D7BE5F3}"/>
                </a:ext>
              </a:extLst>
            </p:cNvPr>
            <p:cNvSpPr txBox="1"/>
            <p:nvPr/>
          </p:nvSpPr>
          <p:spPr>
            <a:xfrm>
              <a:off x="569133" y="1935102"/>
              <a:ext cx="2667573" cy="553998"/>
            </a:xfrm>
            <a:prstGeom prst="rect">
              <a:avLst/>
            </a:prstGeom>
            <a:noFill/>
          </p:spPr>
          <p:txBody>
            <a:bodyPr wrap="square" rtlCol="0">
              <a:spAutoFit/>
            </a:bodyPr>
            <a:lstStyle/>
            <a:p>
              <a:r>
                <a:rPr lang="sv-SE" sz="1500"/>
                <a:t>Aktiviteter</a:t>
              </a:r>
              <a:br>
                <a:rPr lang="sv-SE" sz="1500"/>
              </a:br>
              <a:endParaRPr lang="sv-SE" sz="1500"/>
            </a:p>
          </p:txBody>
        </p:sp>
        <p:sp>
          <p:nvSpPr>
            <p:cNvPr id="7" name="textruta 6">
              <a:extLst>
                <a:ext uri="{FF2B5EF4-FFF2-40B4-BE49-F238E27FC236}">
                  <a16:creationId xmlns:a16="http://schemas.microsoft.com/office/drawing/2014/main" id="{0877BF6E-C0D6-4477-833D-2EC3491A3B60}"/>
                </a:ext>
              </a:extLst>
            </p:cNvPr>
            <p:cNvSpPr txBox="1"/>
            <p:nvPr/>
          </p:nvSpPr>
          <p:spPr>
            <a:xfrm>
              <a:off x="577737" y="2318439"/>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aktiviteter som planeras för i projektplanen.</a:t>
              </a:r>
            </a:p>
          </p:txBody>
        </p:sp>
        <p:sp>
          <p:nvSpPr>
            <p:cNvPr id="8" name="textruta 7">
              <a:extLst>
                <a:ext uri="{FF2B5EF4-FFF2-40B4-BE49-F238E27FC236}">
                  <a16:creationId xmlns:a16="http://schemas.microsoft.com/office/drawing/2014/main" id="{C7636A00-FFCE-42C1-B281-BE8E7134F2E5}"/>
                </a:ext>
              </a:extLst>
            </p:cNvPr>
            <p:cNvSpPr txBox="1"/>
            <p:nvPr/>
          </p:nvSpPr>
          <p:spPr>
            <a:xfrm>
              <a:off x="651634" y="4069125"/>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 name="textruta 8">
              <a:extLst>
                <a:ext uri="{FF2B5EF4-FFF2-40B4-BE49-F238E27FC236}">
                  <a16:creationId xmlns:a16="http://schemas.microsoft.com/office/drawing/2014/main" id="{2DE9DCC2-782E-491A-8449-3683BB231396}"/>
                </a:ext>
              </a:extLst>
            </p:cNvPr>
            <p:cNvSpPr txBox="1"/>
            <p:nvPr/>
          </p:nvSpPr>
          <p:spPr>
            <a:xfrm>
              <a:off x="651634" y="4445105"/>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 name="textruta 9">
              <a:extLst>
                <a:ext uri="{FF2B5EF4-FFF2-40B4-BE49-F238E27FC236}">
                  <a16:creationId xmlns:a16="http://schemas.microsoft.com/office/drawing/2014/main" id="{E61F6671-C810-4A7F-8A01-21C24E0E5FEB}"/>
                </a:ext>
              </a:extLst>
            </p:cNvPr>
            <p:cNvSpPr txBox="1"/>
            <p:nvPr/>
          </p:nvSpPr>
          <p:spPr>
            <a:xfrm>
              <a:off x="651634" y="4891285"/>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 name="textruta 10">
              <a:extLst>
                <a:ext uri="{FF2B5EF4-FFF2-40B4-BE49-F238E27FC236}">
                  <a16:creationId xmlns:a16="http://schemas.microsoft.com/office/drawing/2014/main" id="{C3453EE2-D5F7-4216-92C7-E09A968803C7}"/>
                </a:ext>
              </a:extLst>
            </p:cNvPr>
            <p:cNvSpPr txBox="1"/>
            <p:nvPr/>
          </p:nvSpPr>
          <p:spPr>
            <a:xfrm>
              <a:off x="629633" y="2888144"/>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arbetspaket som behövs för att beskriva projektet.</a:t>
              </a:r>
              <a:endParaRPr lang="sv-SE" sz="1200">
                <a:solidFill>
                  <a:srgbClr val="000000"/>
                </a:solidFill>
              </a:endParaRPr>
            </a:p>
          </p:txBody>
        </p:sp>
        <p:sp>
          <p:nvSpPr>
            <p:cNvPr id="38" name="textruta 37">
              <a:extLst>
                <a:ext uri="{FF2B5EF4-FFF2-40B4-BE49-F238E27FC236}">
                  <a16:creationId xmlns:a16="http://schemas.microsoft.com/office/drawing/2014/main" id="{967CD418-3CE0-44AC-B7A8-AA0B4DEE76AD}"/>
                </a:ext>
              </a:extLst>
            </p:cNvPr>
            <p:cNvSpPr txBox="1"/>
            <p:nvPr/>
          </p:nvSpPr>
          <p:spPr>
            <a:xfrm>
              <a:off x="651634" y="5263091"/>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3" name="textruta 42">
              <a:extLst>
                <a:ext uri="{FF2B5EF4-FFF2-40B4-BE49-F238E27FC236}">
                  <a16:creationId xmlns:a16="http://schemas.microsoft.com/office/drawing/2014/main" id="{C43CB611-9101-4512-9EE5-9C1259325F1E}"/>
                </a:ext>
              </a:extLst>
            </p:cNvPr>
            <p:cNvSpPr txBox="1"/>
            <p:nvPr/>
          </p:nvSpPr>
          <p:spPr>
            <a:xfrm>
              <a:off x="651634" y="5609623"/>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4" name="Grupp 13">
            <a:extLst>
              <a:ext uri="{FF2B5EF4-FFF2-40B4-BE49-F238E27FC236}">
                <a16:creationId xmlns:a16="http://schemas.microsoft.com/office/drawing/2014/main" id="{11E91FE3-3D1E-4ADD-8DBF-654257EF3152}"/>
              </a:ext>
            </a:extLst>
          </p:cNvPr>
          <p:cNvGrpSpPr/>
          <p:nvPr/>
        </p:nvGrpSpPr>
        <p:grpSpPr>
          <a:xfrm>
            <a:off x="9699054" y="1861952"/>
            <a:ext cx="2674195" cy="4266908"/>
            <a:chOff x="9362321" y="1912699"/>
            <a:chExt cx="2674195" cy="4266908"/>
          </a:xfrm>
        </p:grpSpPr>
        <p:sp>
          <p:nvSpPr>
            <p:cNvPr id="6" name="textruta 5">
              <a:extLst>
                <a:ext uri="{FF2B5EF4-FFF2-40B4-BE49-F238E27FC236}">
                  <a16:creationId xmlns:a16="http://schemas.microsoft.com/office/drawing/2014/main" id="{CC4D8493-3FFE-416E-AFB5-A78F91C9EEB4}"/>
                </a:ext>
              </a:extLst>
            </p:cNvPr>
            <p:cNvSpPr txBox="1"/>
            <p:nvPr/>
          </p:nvSpPr>
          <p:spPr>
            <a:xfrm>
              <a:off x="9368943" y="1912699"/>
              <a:ext cx="2667573" cy="323165"/>
            </a:xfrm>
            <a:prstGeom prst="rect">
              <a:avLst/>
            </a:prstGeom>
            <a:noFill/>
          </p:spPr>
          <p:txBody>
            <a:bodyPr wrap="square" rtlCol="0">
              <a:spAutoFit/>
            </a:bodyPr>
            <a:lstStyle/>
            <a:p>
              <a:r>
                <a:rPr lang="sv-SE" sz="1500"/>
                <a:t>Effektmål lång </a:t>
              </a:r>
              <a:r>
                <a:rPr lang="sv-SE" sz="1500" dirty="0"/>
                <a:t>sikt</a:t>
              </a:r>
            </a:p>
          </p:txBody>
        </p:sp>
        <p:sp>
          <p:nvSpPr>
            <p:cNvPr id="15" name="textruta 14">
              <a:extLst>
                <a:ext uri="{FF2B5EF4-FFF2-40B4-BE49-F238E27FC236}">
                  <a16:creationId xmlns:a16="http://schemas.microsoft.com/office/drawing/2014/main" id="{B1EC6593-28B1-484A-BAD4-05D29C0A6A39}"/>
                </a:ext>
              </a:extLst>
            </p:cNvPr>
            <p:cNvSpPr txBox="1"/>
            <p:nvPr/>
          </p:nvSpPr>
          <p:spPr>
            <a:xfrm>
              <a:off x="9477898"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6" name="textruta 15">
              <a:extLst>
                <a:ext uri="{FF2B5EF4-FFF2-40B4-BE49-F238E27FC236}">
                  <a16:creationId xmlns:a16="http://schemas.microsoft.com/office/drawing/2014/main" id="{624C1E21-D398-481B-ACD5-F59BDB39D9B7}"/>
                </a:ext>
              </a:extLst>
            </p:cNvPr>
            <p:cNvSpPr txBox="1"/>
            <p:nvPr/>
          </p:nvSpPr>
          <p:spPr>
            <a:xfrm>
              <a:off x="9477898"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7" name="textruta 16">
              <a:extLst>
                <a:ext uri="{FF2B5EF4-FFF2-40B4-BE49-F238E27FC236}">
                  <a16:creationId xmlns:a16="http://schemas.microsoft.com/office/drawing/2014/main" id="{53DE931F-F155-48F9-8465-875906FF0E51}"/>
                </a:ext>
              </a:extLst>
            </p:cNvPr>
            <p:cNvSpPr txBox="1"/>
            <p:nvPr/>
          </p:nvSpPr>
          <p:spPr>
            <a:xfrm>
              <a:off x="9477898"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8" name="textruta 17">
              <a:extLst>
                <a:ext uri="{FF2B5EF4-FFF2-40B4-BE49-F238E27FC236}">
                  <a16:creationId xmlns:a16="http://schemas.microsoft.com/office/drawing/2014/main" id="{51101740-0C0A-469E-B728-30CDA7D365BD}"/>
                </a:ext>
              </a:extLst>
            </p:cNvPr>
            <p:cNvSpPr txBox="1"/>
            <p:nvPr/>
          </p:nvSpPr>
          <p:spPr>
            <a:xfrm>
              <a:off x="9477898" y="301031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effektmål som behövs för att beskriva projektet.</a:t>
              </a:r>
              <a:endParaRPr lang="sv-SE" sz="1200"/>
            </a:p>
          </p:txBody>
        </p:sp>
        <p:sp>
          <p:nvSpPr>
            <p:cNvPr id="37" name="textruta 36">
              <a:extLst>
                <a:ext uri="{FF2B5EF4-FFF2-40B4-BE49-F238E27FC236}">
                  <a16:creationId xmlns:a16="http://schemas.microsoft.com/office/drawing/2014/main" id="{1C0C3D55-0858-4E33-9547-CCDCF8BFF21C}"/>
                </a:ext>
              </a:extLst>
            </p:cNvPr>
            <p:cNvSpPr txBox="1"/>
            <p:nvPr/>
          </p:nvSpPr>
          <p:spPr>
            <a:xfrm>
              <a:off x="9362321" y="2202950"/>
              <a:ext cx="2390751"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a:t>Redogör i kvantitativa mått för de effektmål som projektet på lång sikt, 6-10 år efter att projektet avslutats, förväntas bidra till. </a:t>
              </a:r>
            </a:p>
          </p:txBody>
        </p:sp>
        <p:sp>
          <p:nvSpPr>
            <p:cNvPr id="39" name="textruta 38">
              <a:extLst>
                <a:ext uri="{FF2B5EF4-FFF2-40B4-BE49-F238E27FC236}">
                  <a16:creationId xmlns:a16="http://schemas.microsoft.com/office/drawing/2014/main" id="{A272865E-4014-4802-8FBB-D81883FAC004}"/>
                </a:ext>
              </a:extLst>
            </p:cNvPr>
            <p:cNvSpPr txBox="1"/>
            <p:nvPr/>
          </p:nvSpPr>
          <p:spPr>
            <a:xfrm>
              <a:off x="9477898"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4" name="textruta 43">
              <a:extLst>
                <a:ext uri="{FF2B5EF4-FFF2-40B4-BE49-F238E27FC236}">
                  <a16:creationId xmlns:a16="http://schemas.microsoft.com/office/drawing/2014/main" id="{AF1CE4BE-CE1E-4445-A438-986F3F84089A}"/>
                </a:ext>
              </a:extLst>
            </p:cNvPr>
            <p:cNvSpPr txBox="1"/>
            <p:nvPr/>
          </p:nvSpPr>
          <p:spPr>
            <a:xfrm>
              <a:off x="9477898"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 name="Grupp 1">
            <a:extLst>
              <a:ext uri="{FF2B5EF4-FFF2-40B4-BE49-F238E27FC236}">
                <a16:creationId xmlns:a16="http://schemas.microsoft.com/office/drawing/2014/main" id="{0136D66F-ED99-4CA6-AE7C-CC5473856DE7}"/>
              </a:ext>
            </a:extLst>
          </p:cNvPr>
          <p:cNvGrpSpPr/>
          <p:nvPr/>
        </p:nvGrpSpPr>
        <p:grpSpPr>
          <a:xfrm>
            <a:off x="5183659" y="2008303"/>
            <a:ext cx="2875259" cy="4242434"/>
            <a:chOff x="3600071" y="1955221"/>
            <a:chExt cx="2875259" cy="4242434"/>
          </a:xfrm>
        </p:grpSpPr>
        <p:sp>
          <p:nvSpPr>
            <p:cNvPr id="4" name="textruta 3">
              <a:extLst>
                <a:ext uri="{FF2B5EF4-FFF2-40B4-BE49-F238E27FC236}">
                  <a16:creationId xmlns:a16="http://schemas.microsoft.com/office/drawing/2014/main" id="{F67011C0-7E88-44BA-BBA0-6D6CC7404D38}"/>
                </a:ext>
              </a:extLst>
            </p:cNvPr>
            <p:cNvSpPr txBox="1"/>
            <p:nvPr/>
          </p:nvSpPr>
          <p:spPr>
            <a:xfrm>
              <a:off x="3600071" y="1955221"/>
              <a:ext cx="2875259" cy="784830"/>
            </a:xfrm>
            <a:prstGeom prst="rect">
              <a:avLst/>
            </a:prstGeom>
            <a:noFill/>
          </p:spPr>
          <p:txBody>
            <a:bodyPr wrap="square" rtlCol="0">
              <a:spAutoFit/>
            </a:bodyPr>
            <a:lstStyle/>
            <a:p>
              <a:r>
                <a:rPr lang="sv-SE" sz="1500"/>
                <a:t>Resultatmål </a:t>
              </a:r>
              <a:br>
                <a:rPr lang="sv-SE" sz="1500"/>
              </a:br>
              <a:br>
                <a:rPr lang="sv-SE" sz="1500"/>
              </a:br>
              <a:endParaRPr lang="sv-SE" sz="1500"/>
            </a:p>
          </p:txBody>
        </p:sp>
        <p:sp>
          <p:nvSpPr>
            <p:cNvPr id="25" name="textruta 24">
              <a:extLst>
                <a:ext uri="{FF2B5EF4-FFF2-40B4-BE49-F238E27FC236}">
                  <a16:creationId xmlns:a16="http://schemas.microsoft.com/office/drawing/2014/main" id="{434F15E7-1E61-48DF-ADDA-9745E2A5F6C8}"/>
                </a:ext>
              </a:extLst>
            </p:cNvPr>
            <p:cNvSpPr txBox="1"/>
            <p:nvPr/>
          </p:nvSpPr>
          <p:spPr>
            <a:xfrm>
              <a:off x="3641255" y="4098322"/>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6" name="textruta 25">
              <a:extLst>
                <a:ext uri="{FF2B5EF4-FFF2-40B4-BE49-F238E27FC236}">
                  <a16:creationId xmlns:a16="http://schemas.microsoft.com/office/drawing/2014/main" id="{041BC254-CC00-43DA-B533-1348D410AA7E}"/>
                </a:ext>
              </a:extLst>
            </p:cNvPr>
            <p:cNvSpPr txBox="1"/>
            <p:nvPr/>
          </p:nvSpPr>
          <p:spPr>
            <a:xfrm>
              <a:off x="3641255" y="4474302"/>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7" name="textruta 26">
              <a:extLst>
                <a:ext uri="{FF2B5EF4-FFF2-40B4-BE49-F238E27FC236}">
                  <a16:creationId xmlns:a16="http://schemas.microsoft.com/office/drawing/2014/main" id="{20BB0CB9-4DA6-4164-B912-F9CDAE54E3E0}"/>
                </a:ext>
              </a:extLst>
            </p:cNvPr>
            <p:cNvSpPr txBox="1"/>
            <p:nvPr/>
          </p:nvSpPr>
          <p:spPr>
            <a:xfrm>
              <a:off x="3641255" y="4903317"/>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8" name="textruta 27">
              <a:extLst>
                <a:ext uri="{FF2B5EF4-FFF2-40B4-BE49-F238E27FC236}">
                  <a16:creationId xmlns:a16="http://schemas.microsoft.com/office/drawing/2014/main" id="{D601EE37-94A0-4786-8FC6-2D95C5404BB6}"/>
                </a:ext>
              </a:extLst>
            </p:cNvPr>
            <p:cNvSpPr txBox="1"/>
            <p:nvPr/>
          </p:nvSpPr>
          <p:spPr>
            <a:xfrm>
              <a:off x="3690382" y="2906483"/>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resultatmål som behövs för att beskriva projektet.</a:t>
              </a:r>
              <a:endParaRPr lang="sv-SE"/>
            </a:p>
          </p:txBody>
        </p:sp>
        <p:sp>
          <p:nvSpPr>
            <p:cNvPr id="35" name="textruta 34">
              <a:extLst>
                <a:ext uri="{FF2B5EF4-FFF2-40B4-BE49-F238E27FC236}">
                  <a16:creationId xmlns:a16="http://schemas.microsoft.com/office/drawing/2014/main" id="{ADB3BB5D-931F-4A4A-95B7-FD8672840036}"/>
                </a:ext>
              </a:extLst>
            </p:cNvPr>
            <p:cNvSpPr txBox="1"/>
            <p:nvPr/>
          </p:nvSpPr>
          <p:spPr>
            <a:xfrm>
              <a:off x="3601462" y="2309353"/>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förväntas komma ut från projektet.</a:t>
              </a:r>
            </a:p>
          </p:txBody>
        </p:sp>
        <p:sp>
          <p:nvSpPr>
            <p:cNvPr id="41" name="textruta 40">
              <a:extLst>
                <a:ext uri="{FF2B5EF4-FFF2-40B4-BE49-F238E27FC236}">
                  <a16:creationId xmlns:a16="http://schemas.microsoft.com/office/drawing/2014/main" id="{763E0516-2E27-4F9A-BF05-2ED55EA44ADD}"/>
                </a:ext>
              </a:extLst>
            </p:cNvPr>
            <p:cNvSpPr txBox="1"/>
            <p:nvPr/>
          </p:nvSpPr>
          <p:spPr>
            <a:xfrm>
              <a:off x="3641255" y="5275123"/>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6" name="textruta 45">
              <a:extLst>
                <a:ext uri="{FF2B5EF4-FFF2-40B4-BE49-F238E27FC236}">
                  <a16:creationId xmlns:a16="http://schemas.microsoft.com/office/drawing/2014/main" id="{0750E862-E670-401D-ACD8-450B1C40A273}"/>
                </a:ext>
              </a:extLst>
            </p:cNvPr>
            <p:cNvSpPr txBox="1"/>
            <p:nvPr/>
          </p:nvSpPr>
          <p:spPr>
            <a:xfrm>
              <a:off x="3641255" y="5621655"/>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2" name="Grupp 11">
            <a:extLst>
              <a:ext uri="{FF2B5EF4-FFF2-40B4-BE49-F238E27FC236}">
                <a16:creationId xmlns:a16="http://schemas.microsoft.com/office/drawing/2014/main" id="{57D9EE44-72FE-4B9A-997C-2A111A1EDCF8}"/>
              </a:ext>
            </a:extLst>
          </p:cNvPr>
          <p:cNvGrpSpPr/>
          <p:nvPr/>
        </p:nvGrpSpPr>
        <p:grpSpPr>
          <a:xfrm>
            <a:off x="7437869" y="1863622"/>
            <a:ext cx="2966389" cy="4242637"/>
            <a:chOff x="6558785" y="1936970"/>
            <a:chExt cx="2966389" cy="4242637"/>
          </a:xfrm>
        </p:grpSpPr>
        <p:sp>
          <p:nvSpPr>
            <p:cNvPr id="5" name="textruta 4">
              <a:extLst>
                <a:ext uri="{FF2B5EF4-FFF2-40B4-BE49-F238E27FC236}">
                  <a16:creationId xmlns:a16="http://schemas.microsoft.com/office/drawing/2014/main" id="{84401C07-52CC-4FFE-85E4-9DF5DB26038B}"/>
                </a:ext>
              </a:extLst>
            </p:cNvPr>
            <p:cNvSpPr txBox="1"/>
            <p:nvPr/>
          </p:nvSpPr>
          <p:spPr>
            <a:xfrm>
              <a:off x="6558786" y="1936970"/>
              <a:ext cx="2966388" cy="323165"/>
            </a:xfrm>
            <a:prstGeom prst="rect">
              <a:avLst/>
            </a:prstGeom>
            <a:noFill/>
          </p:spPr>
          <p:txBody>
            <a:bodyPr wrap="square" rtlCol="0">
              <a:spAutoFit/>
            </a:bodyPr>
            <a:lstStyle/>
            <a:p>
              <a:r>
                <a:rPr lang="sv-SE" sz="1500" dirty="0"/>
                <a:t>Effektmål på kort sikt</a:t>
              </a:r>
            </a:p>
          </p:txBody>
        </p:sp>
        <p:sp>
          <p:nvSpPr>
            <p:cNvPr id="30" name="textruta 29">
              <a:extLst>
                <a:ext uri="{FF2B5EF4-FFF2-40B4-BE49-F238E27FC236}">
                  <a16:creationId xmlns:a16="http://schemas.microsoft.com/office/drawing/2014/main" id="{28C230C1-2937-4FF4-BB2F-65D44D7125B6}"/>
                </a:ext>
              </a:extLst>
            </p:cNvPr>
            <p:cNvSpPr txBox="1"/>
            <p:nvPr/>
          </p:nvSpPr>
          <p:spPr>
            <a:xfrm>
              <a:off x="6620946"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1" name="textruta 30">
              <a:extLst>
                <a:ext uri="{FF2B5EF4-FFF2-40B4-BE49-F238E27FC236}">
                  <a16:creationId xmlns:a16="http://schemas.microsoft.com/office/drawing/2014/main" id="{21BE97B0-0405-4565-9D2E-571B404076CC}"/>
                </a:ext>
              </a:extLst>
            </p:cNvPr>
            <p:cNvSpPr txBox="1"/>
            <p:nvPr/>
          </p:nvSpPr>
          <p:spPr>
            <a:xfrm>
              <a:off x="6620946"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2" name="textruta 31">
              <a:extLst>
                <a:ext uri="{FF2B5EF4-FFF2-40B4-BE49-F238E27FC236}">
                  <a16:creationId xmlns:a16="http://schemas.microsoft.com/office/drawing/2014/main" id="{758FD7DB-243B-4D1D-A53C-7E5AB49BF7DC}"/>
                </a:ext>
              </a:extLst>
            </p:cNvPr>
            <p:cNvSpPr txBox="1"/>
            <p:nvPr/>
          </p:nvSpPr>
          <p:spPr>
            <a:xfrm>
              <a:off x="6620946"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3" name="textruta 32">
              <a:extLst>
                <a:ext uri="{FF2B5EF4-FFF2-40B4-BE49-F238E27FC236}">
                  <a16:creationId xmlns:a16="http://schemas.microsoft.com/office/drawing/2014/main" id="{3BD9D8E1-33A6-4BCC-8518-0DEB86777B90}"/>
                </a:ext>
              </a:extLst>
            </p:cNvPr>
            <p:cNvSpPr txBox="1"/>
            <p:nvPr/>
          </p:nvSpPr>
          <p:spPr>
            <a:xfrm>
              <a:off x="6618511" y="3019939"/>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effektmål som behövs för att beskriva projektet.</a:t>
              </a:r>
              <a:endParaRPr lang="sv-SE" sz="1200"/>
            </a:p>
          </p:txBody>
        </p:sp>
        <p:sp>
          <p:nvSpPr>
            <p:cNvPr id="36" name="textruta 35">
              <a:extLst>
                <a:ext uri="{FF2B5EF4-FFF2-40B4-BE49-F238E27FC236}">
                  <a16:creationId xmlns:a16="http://schemas.microsoft.com/office/drawing/2014/main" id="{F3B14421-EB7C-4C81-B7FE-8CCC0457ED9E}"/>
                </a:ext>
              </a:extLst>
            </p:cNvPr>
            <p:cNvSpPr txBox="1"/>
            <p:nvPr/>
          </p:nvSpPr>
          <p:spPr>
            <a:xfrm>
              <a:off x="6558785" y="2256834"/>
              <a:ext cx="2267807"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a:t>Redogör i kvantitativa mått för de effektmål som projektet på kort sikt, 3-5 år efter att projektet avslutats, förväntas bidra till. </a:t>
              </a:r>
            </a:p>
          </p:txBody>
        </p:sp>
        <p:sp>
          <p:nvSpPr>
            <p:cNvPr id="42" name="textruta 41">
              <a:extLst>
                <a:ext uri="{FF2B5EF4-FFF2-40B4-BE49-F238E27FC236}">
                  <a16:creationId xmlns:a16="http://schemas.microsoft.com/office/drawing/2014/main" id="{606AEC41-9C7C-41CD-A92F-54B41D1FFEFF}"/>
                </a:ext>
              </a:extLst>
            </p:cNvPr>
            <p:cNvSpPr txBox="1"/>
            <p:nvPr/>
          </p:nvSpPr>
          <p:spPr>
            <a:xfrm>
              <a:off x="6620946"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7" name="textruta 46">
              <a:extLst>
                <a:ext uri="{FF2B5EF4-FFF2-40B4-BE49-F238E27FC236}">
                  <a16:creationId xmlns:a16="http://schemas.microsoft.com/office/drawing/2014/main" id="{79424153-F46D-49D3-88F9-6C10B444868E}"/>
                </a:ext>
              </a:extLst>
            </p:cNvPr>
            <p:cNvSpPr txBox="1"/>
            <p:nvPr/>
          </p:nvSpPr>
          <p:spPr>
            <a:xfrm>
              <a:off x="6620946"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0" name="Grupp 19">
            <a:extLst>
              <a:ext uri="{FF2B5EF4-FFF2-40B4-BE49-F238E27FC236}">
                <a16:creationId xmlns:a16="http://schemas.microsoft.com/office/drawing/2014/main" id="{46EBCFC0-CB30-47A7-A5B3-6F99D0539381}"/>
              </a:ext>
            </a:extLst>
          </p:cNvPr>
          <p:cNvGrpSpPr/>
          <p:nvPr/>
        </p:nvGrpSpPr>
        <p:grpSpPr>
          <a:xfrm>
            <a:off x="668264" y="2005269"/>
            <a:ext cx="2875259" cy="4196885"/>
            <a:chOff x="-1738859" y="2020949"/>
            <a:chExt cx="2875259" cy="4196885"/>
          </a:xfrm>
        </p:grpSpPr>
        <p:sp>
          <p:nvSpPr>
            <p:cNvPr id="40" name="textruta 39">
              <a:extLst>
                <a:ext uri="{FF2B5EF4-FFF2-40B4-BE49-F238E27FC236}">
                  <a16:creationId xmlns:a16="http://schemas.microsoft.com/office/drawing/2014/main" id="{462F6C8E-F7C7-40A9-AD79-974975F84DC3}"/>
                </a:ext>
              </a:extLst>
            </p:cNvPr>
            <p:cNvSpPr txBox="1"/>
            <p:nvPr/>
          </p:nvSpPr>
          <p:spPr>
            <a:xfrm>
              <a:off x="-1738859" y="2020949"/>
              <a:ext cx="2875259" cy="784830"/>
            </a:xfrm>
            <a:prstGeom prst="rect">
              <a:avLst/>
            </a:prstGeom>
            <a:noFill/>
          </p:spPr>
          <p:txBody>
            <a:bodyPr wrap="square" rtlCol="0">
              <a:spAutoFit/>
            </a:bodyPr>
            <a:lstStyle/>
            <a:p>
              <a:r>
                <a:rPr lang="sv-SE" sz="1500" dirty="0"/>
                <a:t>Utgångsläge </a:t>
              </a:r>
              <a:br>
                <a:rPr lang="sv-SE" sz="1500" dirty="0"/>
              </a:br>
              <a:br>
                <a:rPr lang="sv-SE" sz="1500" dirty="0"/>
              </a:br>
              <a:endParaRPr lang="sv-SE" sz="1500" dirty="0"/>
            </a:p>
          </p:txBody>
        </p:sp>
        <p:sp>
          <p:nvSpPr>
            <p:cNvPr id="45" name="textruta 44">
              <a:extLst>
                <a:ext uri="{FF2B5EF4-FFF2-40B4-BE49-F238E27FC236}">
                  <a16:creationId xmlns:a16="http://schemas.microsoft.com/office/drawing/2014/main" id="{91E48345-62F6-46C4-B1D8-19A956185379}"/>
                </a:ext>
              </a:extLst>
            </p:cNvPr>
            <p:cNvSpPr txBox="1"/>
            <p:nvPr/>
          </p:nvSpPr>
          <p:spPr>
            <a:xfrm>
              <a:off x="-1697675" y="4108687"/>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8" name="textruta 47">
              <a:extLst>
                <a:ext uri="{FF2B5EF4-FFF2-40B4-BE49-F238E27FC236}">
                  <a16:creationId xmlns:a16="http://schemas.microsoft.com/office/drawing/2014/main" id="{00498F65-A353-4B3B-9421-C47B50B013E8}"/>
                </a:ext>
              </a:extLst>
            </p:cNvPr>
            <p:cNvSpPr txBox="1"/>
            <p:nvPr/>
          </p:nvSpPr>
          <p:spPr>
            <a:xfrm>
              <a:off x="-1697675" y="4467856"/>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9" name="textruta 48">
              <a:extLst>
                <a:ext uri="{FF2B5EF4-FFF2-40B4-BE49-F238E27FC236}">
                  <a16:creationId xmlns:a16="http://schemas.microsoft.com/office/drawing/2014/main" id="{E0295F05-26B6-4280-BD46-93BA99681627}"/>
                </a:ext>
              </a:extLst>
            </p:cNvPr>
            <p:cNvSpPr txBox="1"/>
            <p:nvPr/>
          </p:nvSpPr>
          <p:spPr>
            <a:xfrm>
              <a:off x="-1698853" y="4921768"/>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0" name="textruta 49">
              <a:extLst>
                <a:ext uri="{FF2B5EF4-FFF2-40B4-BE49-F238E27FC236}">
                  <a16:creationId xmlns:a16="http://schemas.microsoft.com/office/drawing/2014/main" id="{18CFBB95-DFC5-477F-B580-3F03120C2451}"/>
                </a:ext>
              </a:extLst>
            </p:cNvPr>
            <p:cNvSpPr txBox="1"/>
            <p:nvPr/>
          </p:nvSpPr>
          <p:spPr>
            <a:xfrm>
              <a:off x="-1693459" y="2984958"/>
              <a:ext cx="1990503" cy="1015663"/>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de resultat som uppnåtts i det tidigare genomförda projektet och som uppskalningsprojektet avser att bygga vidare på.</a:t>
              </a:r>
              <a:endParaRPr lang="sv-SE" dirty="0"/>
            </a:p>
          </p:txBody>
        </p:sp>
        <p:sp>
          <p:nvSpPr>
            <p:cNvPr id="51" name="textruta 50">
              <a:extLst>
                <a:ext uri="{FF2B5EF4-FFF2-40B4-BE49-F238E27FC236}">
                  <a16:creationId xmlns:a16="http://schemas.microsoft.com/office/drawing/2014/main" id="{8AC192AD-F65C-4F84-AA13-9553F8DE138C}"/>
                </a:ext>
              </a:extLst>
            </p:cNvPr>
            <p:cNvSpPr txBox="1"/>
            <p:nvPr/>
          </p:nvSpPr>
          <p:spPr>
            <a:xfrm>
              <a:off x="-1737468" y="2375081"/>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uppskalningsprojektet bygger vidare på</a:t>
              </a:r>
            </a:p>
          </p:txBody>
        </p:sp>
        <p:sp>
          <p:nvSpPr>
            <p:cNvPr id="52" name="textruta 51">
              <a:extLst>
                <a:ext uri="{FF2B5EF4-FFF2-40B4-BE49-F238E27FC236}">
                  <a16:creationId xmlns:a16="http://schemas.microsoft.com/office/drawing/2014/main" id="{C78FF44B-FD27-46FC-BB03-15F321561A42}"/>
                </a:ext>
              </a:extLst>
            </p:cNvPr>
            <p:cNvSpPr txBox="1"/>
            <p:nvPr/>
          </p:nvSpPr>
          <p:spPr>
            <a:xfrm>
              <a:off x="-1697675" y="5323947"/>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3" name="textruta 52">
              <a:extLst>
                <a:ext uri="{FF2B5EF4-FFF2-40B4-BE49-F238E27FC236}">
                  <a16:creationId xmlns:a16="http://schemas.microsoft.com/office/drawing/2014/main" id="{505B68C1-B3D2-41C4-BA0A-135DFDC4F3BB}"/>
                </a:ext>
              </a:extLst>
            </p:cNvPr>
            <p:cNvSpPr txBox="1"/>
            <p:nvPr/>
          </p:nvSpPr>
          <p:spPr>
            <a:xfrm>
              <a:off x="-1702557" y="5641834"/>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spTree>
    <p:extLst>
      <p:ext uri="{BB962C8B-B14F-4D97-AF65-F5344CB8AC3E}">
        <p14:creationId xmlns:p14="http://schemas.microsoft.com/office/powerpoint/2010/main" val="37161817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272</Words>
  <Application>Microsoft Office PowerPoint</Application>
  <PresentationFormat>Bredbild</PresentationFormat>
  <Paragraphs>18</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Effektlogik exempelmall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2020-12-21T22:20:24Z</dcterms:created>
  <dcterms:modified xsi:type="dcterms:W3CDTF">2021-02-26T16:38:15Z</dcterms:modified>
</cp:coreProperties>
</file>