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7"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Författare"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44" y="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2022-01-19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2022-01-19</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2022-01-19</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9813866" y="3709721"/>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7500475" y="370559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5" name="textruta 54">
            <a:extLst>
              <a:ext uri="{FF2B5EF4-FFF2-40B4-BE49-F238E27FC236}">
                <a16:creationId xmlns:a16="http://schemas.microsoft.com/office/drawing/2014/main" id="{44AB5387-29DF-4F35-839D-A6D5ED4FB7DF}"/>
              </a:ext>
            </a:extLst>
          </p:cNvPr>
          <p:cNvSpPr txBox="1"/>
          <p:nvPr/>
        </p:nvSpPr>
        <p:spPr>
          <a:xfrm>
            <a:off x="5232600" y="372444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4" name="textruta 53">
            <a:extLst>
              <a:ext uri="{FF2B5EF4-FFF2-40B4-BE49-F238E27FC236}">
                <a16:creationId xmlns:a16="http://schemas.microsoft.com/office/drawing/2014/main" id="{48BBEEA6-29E7-46A2-9E53-2B24E72C94F9}"/>
              </a:ext>
            </a:extLst>
          </p:cNvPr>
          <p:cNvSpPr txBox="1"/>
          <p:nvPr/>
        </p:nvSpPr>
        <p:spPr>
          <a:xfrm>
            <a:off x="2919209" y="372998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622871" y="508460"/>
            <a:ext cx="10515600" cy="1325563"/>
          </a:xfrm>
        </p:spPr>
        <p:txBody>
          <a:bodyPr/>
          <a:lstStyle/>
          <a:p>
            <a:r>
              <a:rPr lang="sv-SE" sz="3800" dirty="0"/>
              <a:t>Effektlogik</a:t>
            </a:r>
            <a:br>
              <a:rPr lang="sv-SE" dirty="0"/>
            </a:br>
            <a:r>
              <a:rPr lang="sv-SE" sz="2200" dirty="0"/>
              <a:t>exempelmall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2995857" y="696180"/>
            <a:ext cx="8009010" cy="110799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ansökningar i utlysningen </a:t>
            </a:r>
            <a:r>
              <a:rPr lang="sv-SE" sz="1100" b="1" i="1" dirty="0"/>
              <a:t>Uppskalning för en hållbar industri 2022</a:t>
            </a:r>
            <a:r>
              <a:rPr lang="sv-SE" sz="1100" dirty="0"/>
              <a:t>. Syftet med effektlogiken är att på ett enkelt sätt visualisera vilka resultat man avser att bygga vidare på i uppskalningsprojektet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2836708" y="2008303"/>
            <a:ext cx="2667573" cy="4250521"/>
            <a:chOff x="569133" y="1935102"/>
            <a:chExt cx="2667573" cy="4250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935102"/>
              <a:ext cx="2667573" cy="553998"/>
            </a:xfrm>
            <a:prstGeom prst="rect">
              <a:avLst/>
            </a:prstGeom>
            <a:noFill/>
          </p:spPr>
          <p:txBody>
            <a:bodyPr wrap="square" rtlCol="0">
              <a:spAutoFit/>
            </a:bodyPr>
            <a:lstStyle/>
            <a:p>
              <a:r>
                <a:rPr lang="sv-SE" sz="1500"/>
                <a:t>Aktiviteter</a:t>
              </a:r>
              <a:br>
                <a:rPr lang="sv-SE" sz="1500"/>
              </a:br>
              <a:endParaRPr lang="sv-SE" sz="150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318439"/>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06912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445105"/>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29633" y="2888144"/>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arbetspaket som behövs för att beskriva projektet.</a:t>
              </a:r>
              <a:endParaRPr lang="sv-SE" sz="120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9699054" y="1861952"/>
            <a:ext cx="2674195" cy="4266908"/>
            <a:chOff x="9362321" y="1912699"/>
            <a:chExt cx="2674195" cy="4266908"/>
          </a:xfrm>
        </p:grpSpPr>
        <p:sp>
          <p:nvSpPr>
            <p:cNvPr id="6" name="textruta 5">
              <a:extLst>
                <a:ext uri="{FF2B5EF4-FFF2-40B4-BE49-F238E27FC236}">
                  <a16:creationId xmlns:a16="http://schemas.microsoft.com/office/drawing/2014/main" id="{CC4D8493-3FFE-416E-AFB5-A78F91C9EEB4}"/>
                </a:ext>
              </a:extLst>
            </p:cNvPr>
            <p:cNvSpPr txBox="1"/>
            <p:nvPr/>
          </p:nvSpPr>
          <p:spPr>
            <a:xfrm>
              <a:off x="9368943" y="1912699"/>
              <a:ext cx="2667573" cy="323165"/>
            </a:xfrm>
            <a:prstGeom prst="rect">
              <a:avLst/>
            </a:prstGeom>
            <a:noFill/>
          </p:spPr>
          <p:txBody>
            <a:bodyPr wrap="square" rtlCol="0">
              <a:spAutoFit/>
            </a:bodyPr>
            <a:lstStyle/>
            <a:p>
              <a:r>
                <a:rPr lang="sv-SE" sz="1500"/>
                <a:t>Effektmål lång </a:t>
              </a:r>
              <a:r>
                <a:rPr lang="sv-SE" sz="1500" dirty="0"/>
                <a:t>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1031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effektmål som behövs för att beskriva projektet.</a:t>
              </a:r>
              <a:endParaRPr lang="sv-SE" sz="1200"/>
            </a:p>
          </p:txBody>
        </p:sp>
        <p:sp>
          <p:nvSpPr>
            <p:cNvPr id="37" name="textruta 36">
              <a:extLst>
                <a:ext uri="{FF2B5EF4-FFF2-40B4-BE49-F238E27FC236}">
                  <a16:creationId xmlns:a16="http://schemas.microsoft.com/office/drawing/2014/main" id="{1C0C3D55-0858-4E33-9547-CCDCF8BFF21C}"/>
                </a:ext>
              </a:extLst>
            </p:cNvPr>
            <p:cNvSpPr txBox="1"/>
            <p:nvPr/>
          </p:nvSpPr>
          <p:spPr>
            <a:xfrm>
              <a:off x="9362321" y="2202950"/>
              <a:ext cx="2390751"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a:t>Redogör i kvantitativa mått för de effektmål som projektet på lång sikt, 6-10 år efter att projektet avslutats, förväntas bidra till. </a:t>
              </a:r>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5183659" y="2008303"/>
            <a:ext cx="2875259" cy="4242434"/>
            <a:chOff x="3600071" y="1955221"/>
            <a:chExt cx="2875259" cy="4242434"/>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955221"/>
              <a:ext cx="2875259" cy="784830"/>
            </a:xfrm>
            <a:prstGeom prst="rect">
              <a:avLst/>
            </a:prstGeom>
            <a:noFill/>
          </p:spPr>
          <p:txBody>
            <a:bodyPr wrap="square" rtlCol="0">
              <a:spAutoFit/>
            </a:bodyPr>
            <a:lstStyle/>
            <a:p>
              <a:r>
                <a:rPr lang="sv-SE" sz="1500"/>
                <a:t>Resultatmål </a:t>
              </a:r>
              <a:br>
                <a:rPr lang="sv-SE" sz="1500"/>
              </a:br>
              <a:br>
                <a:rPr lang="sv-SE" sz="1500"/>
              </a:br>
              <a:endParaRPr lang="sv-SE" sz="150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098322"/>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47430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90382" y="2906483"/>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resultatmål som behövs för att beskriva projektet.</a:t>
              </a:r>
              <a:endParaRPr lang="sv-SE"/>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2309353"/>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7437869" y="1863622"/>
            <a:ext cx="2966389" cy="4242637"/>
            <a:chOff x="6558785" y="1936970"/>
            <a:chExt cx="2966389" cy="4242637"/>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936970"/>
              <a:ext cx="2966388" cy="323165"/>
            </a:xfrm>
            <a:prstGeom prst="rect">
              <a:avLst/>
            </a:prstGeom>
            <a:noFill/>
          </p:spPr>
          <p:txBody>
            <a:bodyPr wrap="square" rtlCol="0">
              <a:spAutoFit/>
            </a:bodyPr>
            <a:lstStyle/>
            <a:p>
              <a:r>
                <a:rPr lang="sv-SE" sz="1500" dirty="0"/>
                <a:t>Effektmål på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3" name="textruta 32">
              <a:extLst>
                <a:ext uri="{FF2B5EF4-FFF2-40B4-BE49-F238E27FC236}">
                  <a16:creationId xmlns:a16="http://schemas.microsoft.com/office/drawing/2014/main" id="{3BD9D8E1-33A6-4BCC-8518-0DEB86777B90}"/>
                </a:ext>
              </a:extLst>
            </p:cNvPr>
            <p:cNvSpPr txBox="1"/>
            <p:nvPr/>
          </p:nvSpPr>
          <p:spPr>
            <a:xfrm>
              <a:off x="6618511" y="3019939"/>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effektmål som behövs för att beskriva projektet.</a:t>
              </a:r>
              <a:endParaRPr lang="sv-SE" sz="1200"/>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256834"/>
              <a:ext cx="2267807"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a:t>Redogör i kvantitativa mått för de effektmål som projektet på kort sikt, 3-5 år efter att projektet avslutats, förväntas bidra till.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0" name="Grupp 19">
            <a:extLst>
              <a:ext uri="{FF2B5EF4-FFF2-40B4-BE49-F238E27FC236}">
                <a16:creationId xmlns:a16="http://schemas.microsoft.com/office/drawing/2014/main" id="{46EBCFC0-CB30-47A7-A5B3-6F99D0539381}"/>
              </a:ext>
            </a:extLst>
          </p:cNvPr>
          <p:cNvGrpSpPr/>
          <p:nvPr/>
        </p:nvGrpSpPr>
        <p:grpSpPr>
          <a:xfrm>
            <a:off x="668264" y="2005269"/>
            <a:ext cx="2875259" cy="4196885"/>
            <a:chOff x="-1738859" y="2020949"/>
            <a:chExt cx="2875259" cy="4196885"/>
          </a:xfrm>
        </p:grpSpPr>
        <p:sp>
          <p:nvSpPr>
            <p:cNvPr id="40" name="textruta 39">
              <a:extLst>
                <a:ext uri="{FF2B5EF4-FFF2-40B4-BE49-F238E27FC236}">
                  <a16:creationId xmlns:a16="http://schemas.microsoft.com/office/drawing/2014/main" id="{462F6C8E-F7C7-40A9-AD79-974975F84DC3}"/>
                </a:ext>
              </a:extLst>
            </p:cNvPr>
            <p:cNvSpPr txBox="1"/>
            <p:nvPr/>
          </p:nvSpPr>
          <p:spPr>
            <a:xfrm>
              <a:off x="-1738859" y="2020949"/>
              <a:ext cx="2875259" cy="784830"/>
            </a:xfrm>
            <a:prstGeom prst="rect">
              <a:avLst/>
            </a:prstGeom>
            <a:noFill/>
          </p:spPr>
          <p:txBody>
            <a:bodyPr wrap="square" rtlCol="0">
              <a:spAutoFit/>
            </a:bodyPr>
            <a:lstStyle/>
            <a:p>
              <a:r>
                <a:rPr lang="sv-SE" sz="1500" dirty="0"/>
                <a:t>Utgångsläge </a:t>
              </a:r>
              <a:br>
                <a:rPr lang="sv-SE" sz="1500" dirty="0"/>
              </a:br>
              <a:br>
                <a:rPr lang="sv-SE" sz="1500" dirty="0"/>
              </a:br>
              <a:endParaRPr lang="sv-SE" sz="1500" dirty="0"/>
            </a:p>
          </p:txBody>
        </p:sp>
        <p:sp>
          <p:nvSpPr>
            <p:cNvPr id="45" name="textruta 44">
              <a:extLst>
                <a:ext uri="{FF2B5EF4-FFF2-40B4-BE49-F238E27FC236}">
                  <a16:creationId xmlns:a16="http://schemas.microsoft.com/office/drawing/2014/main" id="{91E48345-62F6-46C4-B1D8-19A956185379}"/>
                </a:ext>
              </a:extLst>
            </p:cNvPr>
            <p:cNvSpPr txBox="1"/>
            <p:nvPr/>
          </p:nvSpPr>
          <p:spPr>
            <a:xfrm>
              <a:off x="-1697675" y="4108687"/>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8" name="textruta 47">
              <a:extLst>
                <a:ext uri="{FF2B5EF4-FFF2-40B4-BE49-F238E27FC236}">
                  <a16:creationId xmlns:a16="http://schemas.microsoft.com/office/drawing/2014/main" id="{00498F65-A353-4B3B-9421-C47B50B013E8}"/>
                </a:ext>
              </a:extLst>
            </p:cNvPr>
            <p:cNvSpPr txBox="1"/>
            <p:nvPr/>
          </p:nvSpPr>
          <p:spPr>
            <a:xfrm>
              <a:off x="-1697675" y="446785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9" name="textruta 48">
              <a:extLst>
                <a:ext uri="{FF2B5EF4-FFF2-40B4-BE49-F238E27FC236}">
                  <a16:creationId xmlns:a16="http://schemas.microsoft.com/office/drawing/2014/main" id="{E0295F05-26B6-4280-BD46-93BA99681627}"/>
                </a:ext>
              </a:extLst>
            </p:cNvPr>
            <p:cNvSpPr txBox="1"/>
            <p:nvPr/>
          </p:nvSpPr>
          <p:spPr>
            <a:xfrm>
              <a:off x="-1698853" y="4921768"/>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0" name="textruta 49">
              <a:extLst>
                <a:ext uri="{FF2B5EF4-FFF2-40B4-BE49-F238E27FC236}">
                  <a16:creationId xmlns:a16="http://schemas.microsoft.com/office/drawing/2014/main" id="{18CFBB95-DFC5-477F-B580-3F03120C2451}"/>
                </a:ext>
              </a:extLst>
            </p:cNvPr>
            <p:cNvSpPr txBox="1"/>
            <p:nvPr/>
          </p:nvSpPr>
          <p:spPr>
            <a:xfrm>
              <a:off x="-1693459" y="2984958"/>
              <a:ext cx="1990503" cy="1015663"/>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de resultat som uppnåtts i tidigare projekt och som </a:t>
              </a:r>
              <a:r>
                <a:rPr lang="sv-SE" sz="1200" i="1" dirty="0" err="1">
                  <a:solidFill>
                    <a:srgbClr val="000000"/>
                  </a:solidFill>
                </a:rPr>
                <a:t>uppskalnings</a:t>
              </a:r>
              <a:r>
                <a:rPr lang="sv-SE" sz="1200" i="1" dirty="0">
                  <a:solidFill>
                    <a:srgbClr val="000000"/>
                  </a:solidFill>
                </a:rPr>
                <a:t>-projektet avser att bygga vidare på.</a:t>
              </a:r>
              <a:endParaRPr lang="sv-SE" dirty="0"/>
            </a:p>
          </p:txBody>
        </p:sp>
        <p:sp>
          <p:nvSpPr>
            <p:cNvPr id="51" name="textruta 50">
              <a:extLst>
                <a:ext uri="{FF2B5EF4-FFF2-40B4-BE49-F238E27FC236}">
                  <a16:creationId xmlns:a16="http://schemas.microsoft.com/office/drawing/2014/main" id="{8AC192AD-F65C-4F84-AA13-9553F8DE138C}"/>
                </a:ext>
              </a:extLst>
            </p:cNvPr>
            <p:cNvSpPr txBox="1"/>
            <p:nvPr/>
          </p:nvSpPr>
          <p:spPr>
            <a:xfrm>
              <a:off x="-1737468" y="2375081"/>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uppskalningsprojektet bygger vidare på</a:t>
              </a:r>
            </a:p>
          </p:txBody>
        </p:sp>
        <p:sp>
          <p:nvSpPr>
            <p:cNvPr id="52" name="textruta 51">
              <a:extLst>
                <a:ext uri="{FF2B5EF4-FFF2-40B4-BE49-F238E27FC236}">
                  <a16:creationId xmlns:a16="http://schemas.microsoft.com/office/drawing/2014/main" id="{C78FF44B-FD27-46FC-BB03-15F321561A42}"/>
                </a:ext>
              </a:extLst>
            </p:cNvPr>
            <p:cNvSpPr txBox="1"/>
            <p:nvPr/>
          </p:nvSpPr>
          <p:spPr>
            <a:xfrm>
              <a:off x="-1697675" y="5323947"/>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3" name="textruta 52">
              <a:extLst>
                <a:ext uri="{FF2B5EF4-FFF2-40B4-BE49-F238E27FC236}">
                  <a16:creationId xmlns:a16="http://schemas.microsoft.com/office/drawing/2014/main" id="{505B68C1-B3D2-41C4-BA0A-135DFDC4F3BB}"/>
                </a:ext>
              </a:extLst>
            </p:cNvPr>
            <p:cNvSpPr txBox="1"/>
            <p:nvPr/>
          </p:nvSpPr>
          <p:spPr>
            <a:xfrm>
              <a:off x="-1702557" y="5641834"/>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Tree>
    <p:extLst>
      <p:ext uri="{BB962C8B-B14F-4D97-AF65-F5344CB8AC3E}">
        <p14:creationId xmlns:p14="http://schemas.microsoft.com/office/powerpoint/2010/main" val="37161817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Bredbild</PresentationFormat>
  <Paragraphs>18</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Effektlogik exempelmall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2020-12-21T22:20:24Z</dcterms:created>
  <dcterms:modified xsi:type="dcterms:W3CDTF">2022-01-19T11:11:38Z</dcterms:modified>
</cp:coreProperties>
</file>