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/>
    <p:restoredTop sz="94586"/>
  </p:normalViewPr>
  <p:slideViewPr>
    <p:cSldViewPr>
      <p:cViewPr varScale="1">
        <p:scale>
          <a:sx n="61" d="100"/>
          <a:sy n="61" d="100"/>
        </p:scale>
        <p:origin x="843" y="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Bildobjekt 4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261" y="1471241"/>
            <a:ext cx="3674339" cy="5081959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2895601" y="381000"/>
            <a:ext cx="2421152" cy="84074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sz="1550" b="1" dirty="0">
                <a:solidFill>
                  <a:srgbClr val="76B834"/>
                </a:solidFill>
                <a:latin typeface="Trade Gothic LT Std"/>
                <a:cs typeface="Trade Gothic LT Std"/>
              </a:rPr>
              <a:t>RESULTAT</a:t>
            </a:r>
            <a:endParaRPr sz="1550" dirty="0">
              <a:latin typeface="Trade Gothic LT Std"/>
              <a:cs typeface="Trade Gothic LT Std"/>
            </a:endParaRPr>
          </a:p>
          <a:p>
            <a:pPr marR="5080" indent="-635" algn="ctr">
              <a:lnSpc>
                <a:spcPct val="104600"/>
              </a:lnSpc>
              <a:spcBef>
                <a:spcPts val="280"/>
              </a:spcBef>
            </a:pPr>
            <a:r>
              <a:rPr sz="1000" b="1" dirty="0">
                <a:solidFill>
                  <a:srgbClr val="1D1D1B"/>
                </a:solidFill>
                <a:latin typeface="Trade Gothic LT Std"/>
                <a:cs typeface="Trade Gothic LT Std"/>
              </a:rPr>
              <a:t>RESULTATEN KAN UPPNÅS VID OLIKA  TIDPUNKTER UNDER PERIODEN BEROENDE  PÅ FÖRUTSÄTTNINGARNA INOM OMRÅDET</a:t>
            </a:r>
            <a:endParaRPr sz="1000" dirty="0">
              <a:latin typeface="Trade Gothic LT Std"/>
              <a:cs typeface="Trade Gothic LT St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65162" y="381000"/>
            <a:ext cx="2451100" cy="84074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sz="1550" b="1" dirty="0">
                <a:solidFill>
                  <a:srgbClr val="76B834"/>
                </a:solidFill>
                <a:latin typeface="Trade Gothic LT Std"/>
                <a:cs typeface="Trade Gothic LT Std"/>
              </a:rPr>
              <a:t>EFFEKTER</a:t>
            </a:r>
            <a:endParaRPr sz="1550" dirty="0">
              <a:latin typeface="Trade Gothic LT Std"/>
              <a:cs typeface="Trade Gothic LT Std"/>
            </a:endParaRPr>
          </a:p>
          <a:p>
            <a:pPr marL="12065" marR="5080" indent="-635" algn="ctr">
              <a:lnSpc>
                <a:spcPct val="104600"/>
              </a:lnSpc>
              <a:spcBef>
                <a:spcPts val="280"/>
              </a:spcBef>
            </a:pPr>
            <a:r>
              <a:rPr sz="1000" b="1" dirty="0">
                <a:solidFill>
                  <a:srgbClr val="1D1D1B"/>
                </a:solidFill>
                <a:latin typeface="Trade Gothic LT Std"/>
                <a:cs typeface="Trade Gothic LT Std"/>
              </a:rPr>
              <a:t>FÖRVÄNTADE EFFEKTER DÄR AGENDA 2030  ÄR EN INTEGRERAD DRIVKRAFT FÖR  VINNVÄXT-INITIATIVETS ATTRAKTIONSKRAFT</a:t>
            </a:r>
            <a:endParaRPr sz="1000" dirty="0">
              <a:latin typeface="Trade Gothic LT Std"/>
              <a:cs typeface="Trade Gothic LT St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88340" y="1754764"/>
            <a:ext cx="2404745" cy="14903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-635" algn="ctr">
              <a:lnSpc>
                <a:spcPct val="119400"/>
              </a:lnSpc>
              <a:spcBef>
                <a:spcPts val="95"/>
              </a:spcBef>
            </a:pPr>
            <a:r>
              <a:rPr sz="1150" dirty="0">
                <a:solidFill>
                  <a:srgbClr val="1D1D1B"/>
                </a:solidFill>
                <a:latin typeface="TradeGothic"/>
                <a:cs typeface="TradeGothic"/>
              </a:rPr>
              <a:t>Effektiva regionala och tematiska  innovationssystem där  näringslivsaktörer, offentlig sektor,  akademi och civilsamhälles-  organisationer har utvecklat god  förmåga att samverka för omställning  och innovation.</a:t>
            </a:r>
            <a:endParaRPr sz="1150" dirty="0">
              <a:latin typeface="TradeGothic"/>
              <a:cs typeface="Trade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50570" y="3498736"/>
            <a:ext cx="2280285" cy="653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9539">
              <a:lnSpc>
                <a:spcPct val="119400"/>
              </a:lnSpc>
              <a:spcBef>
                <a:spcPts val="95"/>
              </a:spcBef>
            </a:pPr>
            <a:r>
              <a:rPr sz="1150" dirty="0">
                <a:solidFill>
                  <a:srgbClr val="1D1D1B"/>
                </a:solidFill>
                <a:latin typeface="TradeGothic"/>
                <a:cs typeface="TradeGothic"/>
              </a:rPr>
              <a:t>Det regionala näringslivet inom  styrkeområdet har ökat sin förmåga  till förnyelse och långsiktig tillväxt.</a:t>
            </a:r>
            <a:endParaRPr sz="1150" dirty="0">
              <a:latin typeface="TradeGothic"/>
              <a:cs typeface="Trade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71512" y="4405625"/>
            <a:ext cx="2438400" cy="862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19400"/>
              </a:lnSpc>
              <a:spcBef>
                <a:spcPts val="95"/>
              </a:spcBef>
            </a:pPr>
            <a:r>
              <a:rPr sz="1150" dirty="0">
                <a:solidFill>
                  <a:srgbClr val="1D1D1B"/>
                </a:solidFill>
                <a:latin typeface="TradeGothic"/>
                <a:cs typeface="TradeGothic"/>
              </a:rPr>
              <a:t>Den regionala FoU-basen har  utvecklats inom initiativets  styrkeområde samt har stark nationell  och internationell uppkoppling.</a:t>
            </a:r>
            <a:endParaRPr sz="1150" dirty="0">
              <a:latin typeface="TradeGothic"/>
              <a:cs typeface="Trade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86435" y="5521784"/>
            <a:ext cx="2408555" cy="653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19400"/>
              </a:lnSpc>
              <a:spcBef>
                <a:spcPts val="95"/>
              </a:spcBef>
            </a:pPr>
            <a:r>
              <a:rPr sz="1150" dirty="0">
                <a:solidFill>
                  <a:srgbClr val="1D1D1B"/>
                </a:solidFill>
                <a:latin typeface="TradeGothic"/>
                <a:cs typeface="TradeGothic"/>
              </a:rPr>
              <a:t>De offentliga aktörerna i regionen har  utvecklat sin förmåga att arbeta med  innovationsprocesser.</a:t>
            </a:r>
            <a:endParaRPr sz="1150" dirty="0">
              <a:latin typeface="TradeGothic"/>
              <a:cs typeface="Trade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50073" y="5732998"/>
            <a:ext cx="2611755" cy="44450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sz="1150" b="1" dirty="0">
                <a:solidFill>
                  <a:srgbClr val="52AC24"/>
                </a:solidFill>
                <a:latin typeface="TradeGothic"/>
                <a:cs typeface="TradeGothic"/>
              </a:rPr>
              <a:t>Agenda 2030, mål x, y, z…</a:t>
            </a:r>
            <a:endParaRPr sz="1150" dirty="0">
              <a:latin typeface="TradeGothic"/>
              <a:cs typeface="TradeGothic"/>
            </a:endParaRPr>
          </a:p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sz="1150" dirty="0">
                <a:solidFill>
                  <a:srgbClr val="52AC24"/>
                </a:solidFill>
                <a:latin typeface="TradeGothic"/>
                <a:cs typeface="TradeGothic"/>
              </a:rPr>
              <a:t>med relevans för det tematiska området.</a:t>
            </a:r>
            <a:endParaRPr sz="1150" dirty="0">
              <a:latin typeface="TradeGothic"/>
              <a:cs typeface="Trade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39278" y="1761939"/>
            <a:ext cx="2633345" cy="228981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sz="1150" b="1" dirty="0">
                <a:solidFill>
                  <a:srgbClr val="52AC24"/>
                </a:solidFill>
                <a:latin typeface="TradeGothic"/>
                <a:cs typeface="TradeGothic"/>
              </a:rPr>
              <a:t>Ekonomisk tillväxt, mål 8</a:t>
            </a:r>
            <a:endParaRPr sz="1150" dirty="0">
              <a:latin typeface="TradeGothic"/>
              <a:cs typeface="TradeGothic"/>
            </a:endParaRPr>
          </a:p>
          <a:p>
            <a:pPr marL="139065" marR="131445" algn="ctr">
              <a:lnSpc>
                <a:spcPct val="113700"/>
              </a:lnSpc>
              <a:spcBef>
                <a:spcPts val="75"/>
              </a:spcBef>
            </a:pPr>
            <a:r>
              <a:rPr sz="1150" dirty="0">
                <a:solidFill>
                  <a:srgbClr val="52AC24"/>
                </a:solidFill>
                <a:latin typeface="TradeGothic"/>
                <a:cs typeface="TradeGothic"/>
              </a:rPr>
              <a:t>genom att stärka förnyelse och  innovationsförmåga i såväl stora som  små och medelstora företag.</a:t>
            </a:r>
            <a:endParaRPr sz="1150" dirty="0">
              <a:latin typeface="TradeGothic"/>
              <a:cs typeface="TradeGothic"/>
            </a:endParaRPr>
          </a:p>
          <a:p>
            <a:pPr marL="434340" marR="427355" algn="ctr">
              <a:lnSpc>
                <a:spcPct val="108100"/>
              </a:lnSpc>
              <a:spcBef>
                <a:spcPts val="795"/>
              </a:spcBef>
            </a:pPr>
            <a:r>
              <a:rPr sz="1150" b="1" dirty="0">
                <a:solidFill>
                  <a:srgbClr val="52AC24"/>
                </a:solidFill>
                <a:latin typeface="TradeGothic"/>
                <a:cs typeface="TradeGothic"/>
              </a:rPr>
              <a:t>Hållbar industri, innovation  och infrastruktur, mål 9</a:t>
            </a:r>
            <a:endParaRPr sz="1150" dirty="0">
              <a:latin typeface="TradeGothic"/>
              <a:cs typeface="TradeGothic"/>
            </a:endParaRPr>
          </a:p>
          <a:p>
            <a:pPr marL="12700" marR="5080" indent="-635" algn="ctr">
              <a:lnSpc>
                <a:spcPct val="108100"/>
              </a:lnSpc>
              <a:spcBef>
                <a:spcPts val="155"/>
              </a:spcBef>
            </a:pPr>
            <a:r>
              <a:rPr sz="1150" dirty="0">
                <a:solidFill>
                  <a:srgbClr val="52AC24"/>
                </a:solidFill>
                <a:latin typeface="TradeGothic"/>
                <a:cs typeface="TradeGothic"/>
              </a:rPr>
              <a:t>genom att stärka innovationsförmåga,  främja forskning och samverkan, effektiv  resursanvändning och omställning till  smarta industrilösningar byggs en  motståndskraftig infrastruktur.</a:t>
            </a:r>
            <a:endParaRPr sz="1150" dirty="0">
              <a:latin typeface="TradeGothic"/>
              <a:cs typeface="Trade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20240" y="4286789"/>
            <a:ext cx="2471420" cy="120205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 algn="ctr">
              <a:lnSpc>
                <a:spcPct val="110300"/>
              </a:lnSpc>
              <a:spcBef>
                <a:spcPts val="220"/>
              </a:spcBef>
            </a:pPr>
            <a:r>
              <a:rPr sz="1150" b="1" dirty="0">
                <a:solidFill>
                  <a:srgbClr val="52AC24"/>
                </a:solidFill>
                <a:latin typeface="TradeGothic"/>
                <a:cs typeface="TradeGothic"/>
              </a:rPr>
              <a:t>Jämställdhet och jämlikhet, mål 5, 10  </a:t>
            </a:r>
            <a:r>
              <a:rPr sz="1150" dirty="0">
                <a:solidFill>
                  <a:srgbClr val="52AC24"/>
                </a:solidFill>
                <a:latin typeface="TradeGothic"/>
                <a:cs typeface="TradeGothic"/>
              </a:rPr>
              <a:t>genom integrering av jämställdhets-  och mångfaldsperspektiv i aktiviteter,  planering och strategier skapas lika  möjligheter för alla människor oavsett  kön och bakgrund.</a:t>
            </a:r>
            <a:endParaRPr sz="1150" dirty="0">
              <a:latin typeface="TradeGothic"/>
              <a:cs typeface="Trade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579028" y="381000"/>
            <a:ext cx="1553845" cy="521334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sz="1550" b="1" dirty="0">
                <a:solidFill>
                  <a:srgbClr val="76B834"/>
                </a:solidFill>
                <a:latin typeface="Trade Gothic LT Std"/>
                <a:cs typeface="Trade Gothic LT Std"/>
              </a:rPr>
              <a:t>HÅLLBARHETSMÅL</a:t>
            </a:r>
            <a:endParaRPr sz="1550" dirty="0">
              <a:latin typeface="Trade Gothic LT Std"/>
              <a:cs typeface="Trade Gothic LT Std"/>
            </a:endParaRPr>
          </a:p>
          <a:p>
            <a:pPr marL="1270" algn="ctr">
              <a:lnSpc>
                <a:spcPct val="100000"/>
              </a:lnSpc>
              <a:spcBef>
                <a:spcPts val="335"/>
              </a:spcBef>
            </a:pPr>
            <a:r>
              <a:rPr sz="1000" b="1" dirty="0">
                <a:solidFill>
                  <a:srgbClr val="1D1D1B"/>
                </a:solidFill>
                <a:latin typeface="Trade Gothic LT Std"/>
                <a:cs typeface="Trade Gothic LT Std"/>
              </a:rPr>
              <a:t>ENLIGT AGENDA 2030</a:t>
            </a:r>
            <a:endParaRPr sz="1000" dirty="0">
              <a:latin typeface="Trade Gothic LT Std"/>
              <a:cs typeface="Trade Gothic LT St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8366" y="381000"/>
            <a:ext cx="1697634" cy="838691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sz="1550" b="1" dirty="0">
                <a:solidFill>
                  <a:srgbClr val="76B834"/>
                </a:solidFill>
                <a:latin typeface="Trade Gothic LT Std"/>
                <a:cs typeface="Trade Gothic LT Std"/>
              </a:rPr>
              <a:t>AKTIVITETER</a:t>
            </a:r>
            <a:endParaRPr lang="sv-SE" sz="1550" dirty="0">
              <a:latin typeface="Trade Gothic LT Std"/>
              <a:cs typeface="Trade Gothic LT Std"/>
            </a:endParaRPr>
          </a:p>
          <a:p>
            <a:pPr marR="5080" indent="-9525" algn="ctr">
              <a:lnSpc>
                <a:spcPct val="104600"/>
              </a:lnSpc>
              <a:spcBef>
                <a:spcPts val="280"/>
              </a:spcBef>
            </a:pPr>
            <a:r>
              <a:rPr sz="1000" b="1" dirty="0">
                <a:solidFill>
                  <a:srgbClr val="1D1D1B"/>
                </a:solidFill>
                <a:latin typeface="Trade Gothic LT Std"/>
                <a:cs typeface="Trade Gothic LT Std"/>
              </a:rPr>
              <a:t>SAMMA AKTIVITET KAN HA</a:t>
            </a:r>
            <a:r>
              <a:rPr lang="sv-SE" sz="1000" b="1" dirty="0">
                <a:solidFill>
                  <a:srgbClr val="1D1D1B"/>
                </a:solidFill>
                <a:latin typeface="Trade Gothic LT Std"/>
                <a:cs typeface="Trade Gothic LT Std"/>
              </a:rPr>
              <a:t> </a:t>
            </a:r>
            <a:r>
              <a:rPr sz="1000" b="1" dirty="0">
                <a:solidFill>
                  <a:srgbClr val="1D1D1B"/>
                </a:solidFill>
                <a:latin typeface="Trade Gothic LT Std"/>
                <a:cs typeface="Trade Gothic LT Std"/>
              </a:rPr>
              <a:t>TILL SYFTE ATT BIDRA TILL</a:t>
            </a:r>
            <a:r>
              <a:rPr lang="sv-SE" sz="1000" b="1" dirty="0">
                <a:solidFill>
                  <a:srgbClr val="1D1D1B"/>
                </a:solidFill>
                <a:latin typeface="Trade Gothic LT Std"/>
                <a:cs typeface="Trade Gothic LT Std"/>
              </a:rPr>
              <a:t> </a:t>
            </a:r>
            <a:r>
              <a:rPr sz="1000" b="1" dirty="0">
                <a:solidFill>
                  <a:srgbClr val="1D1D1B"/>
                </a:solidFill>
                <a:latin typeface="Trade Gothic LT Std"/>
                <a:cs typeface="Trade Gothic LT Std"/>
              </a:rPr>
              <a:t>FLERA MÅL OCH EFFEKTER</a:t>
            </a:r>
            <a:endParaRPr sz="1000" dirty="0">
              <a:latin typeface="Trade Gothic LT Std"/>
              <a:cs typeface="Trade Gothic LT Std"/>
            </a:endParaRPr>
          </a:p>
        </p:txBody>
      </p:sp>
      <p:grpSp>
        <p:nvGrpSpPr>
          <p:cNvPr id="40" name="Grupp 39"/>
          <p:cNvGrpSpPr/>
          <p:nvPr/>
        </p:nvGrpSpPr>
        <p:grpSpPr>
          <a:xfrm>
            <a:off x="1165403" y="1826411"/>
            <a:ext cx="543560" cy="543560"/>
            <a:chOff x="1069309" y="1802970"/>
            <a:chExt cx="543560" cy="543560"/>
          </a:xfrm>
        </p:grpSpPr>
        <p:sp>
          <p:nvSpPr>
            <p:cNvPr id="13" name="object 13"/>
            <p:cNvSpPr/>
            <p:nvPr/>
          </p:nvSpPr>
          <p:spPr>
            <a:xfrm>
              <a:off x="1069309" y="1802970"/>
              <a:ext cx="543560" cy="543560"/>
            </a:xfrm>
            <a:custGeom>
              <a:avLst/>
              <a:gdLst/>
              <a:ahLst/>
              <a:cxnLst/>
              <a:rect l="l" t="t" r="r" b="b"/>
              <a:pathLst>
                <a:path w="543560" h="543560">
                  <a:moveTo>
                    <a:pt x="271513" y="0"/>
                  </a:moveTo>
                  <a:lnTo>
                    <a:pt x="222706" y="4374"/>
                  </a:lnTo>
                  <a:lnTo>
                    <a:pt x="176769" y="16985"/>
                  </a:lnTo>
                  <a:lnTo>
                    <a:pt x="134471" y="37067"/>
                  </a:lnTo>
                  <a:lnTo>
                    <a:pt x="96577" y="63853"/>
                  </a:lnTo>
                  <a:lnTo>
                    <a:pt x="63853" y="96577"/>
                  </a:lnTo>
                  <a:lnTo>
                    <a:pt x="37067" y="134471"/>
                  </a:lnTo>
                  <a:lnTo>
                    <a:pt x="16985" y="176769"/>
                  </a:lnTo>
                  <a:lnTo>
                    <a:pt x="4374" y="222706"/>
                  </a:lnTo>
                  <a:lnTo>
                    <a:pt x="0" y="271513"/>
                  </a:lnTo>
                  <a:lnTo>
                    <a:pt x="4374" y="320317"/>
                  </a:lnTo>
                  <a:lnTo>
                    <a:pt x="16985" y="366251"/>
                  </a:lnTo>
                  <a:lnTo>
                    <a:pt x="37067" y="408549"/>
                  </a:lnTo>
                  <a:lnTo>
                    <a:pt x="63853" y="446444"/>
                  </a:lnTo>
                  <a:lnTo>
                    <a:pt x="96577" y="479168"/>
                  </a:lnTo>
                  <a:lnTo>
                    <a:pt x="134471" y="505956"/>
                  </a:lnTo>
                  <a:lnTo>
                    <a:pt x="176769" y="526039"/>
                  </a:lnTo>
                  <a:lnTo>
                    <a:pt x="222706" y="538652"/>
                  </a:lnTo>
                  <a:lnTo>
                    <a:pt x="271513" y="543026"/>
                  </a:lnTo>
                  <a:lnTo>
                    <a:pt x="320317" y="538652"/>
                  </a:lnTo>
                  <a:lnTo>
                    <a:pt x="366251" y="526039"/>
                  </a:lnTo>
                  <a:lnTo>
                    <a:pt x="408549" y="505956"/>
                  </a:lnTo>
                  <a:lnTo>
                    <a:pt x="446444" y="479168"/>
                  </a:lnTo>
                  <a:lnTo>
                    <a:pt x="479168" y="446444"/>
                  </a:lnTo>
                  <a:lnTo>
                    <a:pt x="505956" y="408549"/>
                  </a:lnTo>
                  <a:lnTo>
                    <a:pt x="526039" y="366251"/>
                  </a:lnTo>
                  <a:lnTo>
                    <a:pt x="538652" y="320317"/>
                  </a:lnTo>
                  <a:lnTo>
                    <a:pt x="543026" y="271513"/>
                  </a:lnTo>
                  <a:lnTo>
                    <a:pt x="538652" y="222706"/>
                  </a:lnTo>
                  <a:lnTo>
                    <a:pt x="526039" y="176769"/>
                  </a:lnTo>
                  <a:lnTo>
                    <a:pt x="505956" y="134471"/>
                  </a:lnTo>
                  <a:lnTo>
                    <a:pt x="479168" y="96577"/>
                  </a:lnTo>
                  <a:lnTo>
                    <a:pt x="446444" y="63853"/>
                  </a:lnTo>
                  <a:lnTo>
                    <a:pt x="408549" y="37067"/>
                  </a:lnTo>
                  <a:lnTo>
                    <a:pt x="366251" y="16985"/>
                  </a:lnTo>
                  <a:lnTo>
                    <a:pt x="320317" y="4374"/>
                  </a:lnTo>
                  <a:lnTo>
                    <a:pt x="271513" y="0"/>
                  </a:lnTo>
                  <a:close/>
                </a:path>
              </a:pathLst>
            </a:custGeom>
            <a:solidFill>
              <a:srgbClr val="92D5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10468" y="2005576"/>
              <a:ext cx="257175" cy="167005"/>
            </a:xfrm>
            <a:custGeom>
              <a:avLst/>
              <a:gdLst/>
              <a:ahLst/>
              <a:cxnLst/>
              <a:rect l="l" t="t" r="r" b="b"/>
              <a:pathLst>
                <a:path w="257175" h="167005">
                  <a:moveTo>
                    <a:pt x="0" y="51320"/>
                  </a:moveTo>
                  <a:lnTo>
                    <a:pt x="96215" y="166776"/>
                  </a:lnTo>
                  <a:lnTo>
                    <a:pt x="256565" y="0"/>
                  </a:lnTo>
                </a:path>
              </a:pathLst>
            </a:custGeom>
            <a:ln w="7054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1" name="Grupp 40"/>
          <p:cNvGrpSpPr/>
          <p:nvPr/>
        </p:nvGrpSpPr>
        <p:grpSpPr>
          <a:xfrm>
            <a:off x="1165403" y="2586398"/>
            <a:ext cx="543560" cy="543560"/>
            <a:chOff x="1069309" y="2562955"/>
            <a:chExt cx="543560" cy="543560"/>
          </a:xfrm>
        </p:grpSpPr>
        <p:sp>
          <p:nvSpPr>
            <p:cNvPr id="15" name="object 15"/>
            <p:cNvSpPr/>
            <p:nvPr/>
          </p:nvSpPr>
          <p:spPr>
            <a:xfrm>
              <a:off x="1069309" y="2562955"/>
              <a:ext cx="543560" cy="543560"/>
            </a:xfrm>
            <a:custGeom>
              <a:avLst/>
              <a:gdLst/>
              <a:ahLst/>
              <a:cxnLst/>
              <a:rect l="l" t="t" r="r" b="b"/>
              <a:pathLst>
                <a:path w="543560" h="543560">
                  <a:moveTo>
                    <a:pt x="271513" y="0"/>
                  </a:moveTo>
                  <a:lnTo>
                    <a:pt x="222706" y="4374"/>
                  </a:lnTo>
                  <a:lnTo>
                    <a:pt x="176769" y="16986"/>
                  </a:lnTo>
                  <a:lnTo>
                    <a:pt x="134471" y="37070"/>
                  </a:lnTo>
                  <a:lnTo>
                    <a:pt x="96577" y="63857"/>
                  </a:lnTo>
                  <a:lnTo>
                    <a:pt x="63853" y="96582"/>
                  </a:lnTo>
                  <a:lnTo>
                    <a:pt x="37067" y="134477"/>
                  </a:lnTo>
                  <a:lnTo>
                    <a:pt x="16985" y="176775"/>
                  </a:lnTo>
                  <a:lnTo>
                    <a:pt x="4374" y="222709"/>
                  </a:lnTo>
                  <a:lnTo>
                    <a:pt x="0" y="271513"/>
                  </a:lnTo>
                  <a:lnTo>
                    <a:pt x="4374" y="320320"/>
                  </a:lnTo>
                  <a:lnTo>
                    <a:pt x="16985" y="366256"/>
                  </a:lnTo>
                  <a:lnTo>
                    <a:pt x="37067" y="408555"/>
                  </a:lnTo>
                  <a:lnTo>
                    <a:pt x="63853" y="446449"/>
                  </a:lnTo>
                  <a:lnTo>
                    <a:pt x="96577" y="479173"/>
                  </a:lnTo>
                  <a:lnTo>
                    <a:pt x="134471" y="505959"/>
                  </a:lnTo>
                  <a:lnTo>
                    <a:pt x="176769" y="526041"/>
                  </a:lnTo>
                  <a:lnTo>
                    <a:pt x="222706" y="538652"/>
                  </a:lnTo>
                  <a:lnTo>
                    <a:pt x="271513" y="543026"/>
                  </a:lnTo>
                  <a:lnTo>
                    <a:pt x="320317" y="538652"/>
                  </a:lnTo>
                  <a:lnTo>
                    <a:pt x="366251" y="526041"/>
                  </a:lnTo>
                  <a:lnTo>
                    <a:pt x="408549" y="505959"/>
                  </a:lnTo>
                  <a:lnTo>
                    <a:pt x="446444" y="479173"/>
                  </a:lnTo>
                  <a:lnTo>
                    <a:pt x="479168" y="446449"/>
                  </a:lnTo>
                  <a:lnTo>
                    <a:pt x="505956" y="408555"/>
                  </a:lnTo>
                  <a:lnTo>
                    <a:pt x="526039" y="366256"/>
                  </a:lnTo>
                  <a:lnTo>
                    <a:pt x="538652" y="320320"/>
                  </a:lnTo>
                  <a:lnTo>
                    <a:pt x="543026" y="271513"/>
                  </a:lnTo>
                  <a:lnTo>
                    <a:pt x="538652" y="222709"/>
                  </a:lnTo>
                  <a:lnTo>
                    <a:pt x="526039" y="176775"/>
                  </a:lnTo>
                  <a:lnTo>
                    <a:pt x="505956" y="134477"/>
                  </a:lnTo>
                  <a:lnTo>
                    <a:pt x="479168" y="96582"/>
                  </a:lnTo>
                  <a:lnTo>
                    <a:pt x="446444" y="63857"/>
                  </a:lnTo>
                  <a:lnTo>
                    <a:pt x="408549" y="37070"/>
                  </a:lnTo>
                  <a:lnTo>
                    <a:pt x="366251" y="16986"/>
                  </a:lnTo>
                  <a:lnTo>
                    <a:pt x="320317" y="4374"/>
                  </a:lnTo>
                  <a:lnTo>
                    <a:pt x="271513" y="0"/>
                  </a:lnTo>
                  <a:close/>
                </a:path>
              </a:pathLst>
            </a:custGeom>
            <a:solidFill>
              <a:srgbClr val="92D5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10468" y="2765574"/>
              <a:ext cx="257175" cy="167005"/>
            </a:xfrm>
            <a:custGeom>
              <a:avLst/>
              <a:gdLst/>
              <a:ahLst/>
              <a:cxnLst/>
              <a:rect l="l" t="t" r="r" b="b"/>
              <a:pathLst>
                <a:path w="257175" h="167005">
                  <a:moveTo>
                    <a:pt x="0" y="51308"/>
                  </a:moveTo>
                  <a:lnTo>
                    <a:pt x="96215" y="166763"/>
                  </a:lnTo>
                  <a:lnTo>
                    <a:pt x="256565" y="0"/>
                  </a:lnTo>
                </a:path>
              </a:pathLst>
            </a:custGeom>
            <a:ln w="7054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2" name="Grupp 41"/>
          <p:cNvGrpSpPr/>
          <p:nvPr/>
        </p:nvGrpSpPr>
        <p:grpSpPr>
          <a:xfrm>
            <a:off x="1165403" y="3346385"/>
            <a:ext cx="543560" cy="543560"/>
            <a:chOff x="1069309" y="3322946"/>
            <a:chExt cx="543560" cy="543560"/>
          </a:xfrm>
        </p:grpSpPr>
        <p:sp>
          <p:nvSpPr>
            <p:cNvPr id="17" name="object 17"/>
            <p:cNvSpPr/>
            <p:nvPr/>
          </p:nvSpPr>
          <p:spPr>
            <a:xfrm>
              <a:off x="1069309" y="3322946"/>
              <a:ext cx="543560" cy="543560"/>
            </a:xfrm>
            <a:custGeom>
              <a:avLst/>
              <a:gdLst/>
              <a:ahLst/>
              <a:cxnLst/>
              <a:rect l="l" t="t" r="r" b="b"/>
              <a:pathLst>
                <a:path w="543560" h="543560">
                  <a:moveTo>
                    <a:pt x="271513" y="0"/>
                  </a:moveTo>
                  <a:lnTo>
                    <a:pt x="222706" y="4374"/>
                  </a:lnTo>
                  <a:lnTo>
                    <a:pt x="176769" y="16985"/>
                  </a:lnTo>
                  <a:lnTo>
                    <a:pt x="134471" y="37067"/>
                  </a:lnTo>
                  <a:lnTo>
                    <a:pt x="96577" y="63853"/>
                  </a:lnTo>
                  <a:lnTo>
                    <a:pt x="63853" y="96577"/>
                  </a:lnTo>
                  <a:lnTo>
                    <a:pt x="37067" y="134471"/>
                  </a:lnTo>
                  <a:lnTo>
                    <a:pt x="16985" y="176769"/>
                  </a:lnTo>
                  <a:lnTo>
                    <a:pt x="4374" y="222706"/>
                  </a:lnTo>
                  <a:lnTo>
                    <a:pt x="0" y="271513"/>
                  </a:lnTo>
                  <a:lnTo>
                    <a:pt x="4374" y="320320"/>
                  </a:lnTo>
                  <a:lnTo>
                    <a:pt x="16985" y="366256"/>
                  </a:lnTo>
                  <a:lnTo>
                    <a:pt x="37067" y="408555"/>
                  </a:lnTo>
                  <a:lnTo>
                    <a:pt x="63853" y="446449"/>
                  </a:lnTo>
                  <a:lnTo>
                    <a:pt x="96577" y="479173"/>
                  </a:lnTo>
                  <a:lnTo>
                    <a:pt x="134471" y="505959"/>
                  </a:lnTo>
                  <a:lnTo>
                    <a:pt x="176769" y="526041"/>
                  </a:lnTo>
                  <a:lnTo>
                    <a:pt x="222706" y="538652"/>
                  </a:lnTo>
                  <a:lnTo>
                    <a:pt x="271513" y="543026"/>
                  </a:lnTo>
                  <a:lnTo>
                    <a:pt x="320317" y="538652"/>
                  </a:lnTo>
                  <a:lnTo>
                    <a:pt x="366251" y="526041"/>
                  </a:lnTo>
                  <a:lnTo>
                    <a:pt x="408549" y="505959"/>
                  </a:lnTo>
                  <a:lnTo>
                    <a:pt x="446444" y="479173"/>
                  </a:lnTo>
                  <a:lnTo>
                    <a:pt x="479168" y="446449"/>
                  </a:lnTo>
                  <a:lnTo>
                    <a:pt x="505956" y="408555"/>
                  </a:lnTo>
                  <a:lnTo>
                    <a:pt x="526039" y="366256"/>
                  </a:lnTo>
                  <a:lnTo>
                    <a:pt x="538652" y="320320"/>
                  </a:lnTo>
                  <a:lnTo>
                    <a:pt x="543026" y="271513"/>
                  </a:lnTo>
                  <a:lnTo>
                    <a:pt x="538652" y="222706"/>
                  </a:lnTo>
                  <a:lnTo>
                    <a:pt x="526039" y="176769"/>
                  </a:lnTo>
                  <a:lnTo>
                    <a:pt x="505956" y="134471"/>
                  </a:lnTo>
                  <a:lnTo>
                    <a:pt x="479168" y="96577"/>
                  </a:lnTo>
                  <a:lnTo>
                    <a:pt x="446444" y="63853"/>
                  </a:lnTo>
                  <a:lnTo>
                    <a:pt x="408549" y="37067"/>
                  </a:lnTo>
                  <a:lnTo>
                    <a:pt x="366251" y="16985"/>
                  </a:lnTo>
                  <a:lnTo>
                    <a:pt x="320317" y="4374"/>
                  </a:lnTo>
                  <a:lnTo>
                    <a:pt x="271513" y="0"/>
                  </a:lnTo>
                  <a:close/>
                </a:path>
              </a:pathLst>
            </a:custGeom>
            <a:solidFill>
              <a:srgbClr val="92D5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210468" y="3525565"/>
              <a:ext cx="257175" cy="167005"/>
            </a:xfrm>
            <a:custGeom>
              <a:avLst/>
              <a:gdLst/>
              <a:ahLst/>
              <a:cxnLst/>
              <a:rect l="l" t="t" r="r" b="b"/>
              <a:pathLst>
                <a:path w="257175" h="167004">
                  <a:moveTo>
                    <a:pt x="0" y="51308"/>
                  </a:moveTo>
                  <a:lnTo>
                    <a:pt x="96215" y="166763"/>
                  </a:lnTo>
                  <a:lnTo>
                    <a:pt x="256565" y="0"/>
                  </a:lnTo>
                </a:path>
              </a:pathLst>
            </a:custGeom>
            <a:ln w="7054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5" name="Grupp 44"/>
          <p:cNvGrpSpPr/>
          <p:nvPr/>
        </p:nvGrpSpPr>
        <p:grpSpPr>
          <a:xfrm>
            <a:off x="1165403" y="4106372"/>
            <a:ext cx="543560" cy="543560"/>
            <a:chOff x="1069309" y="4082936"/>
            <a:chExt cx="543560" cy="543560"/>
          </a:xfrm>
        </p:grpSpPr>
        <p:sp>
          <p:nvSpPr>
            <p:cNvPr id="19" name="object 19"/>
            <p:cNvSpPr/>
            <p:nvPr/>
          </p:nvSpPr>
          <p:spPr>
            <a:xfrm>
              <a:off x="1069309" y="4082936"/>
              <a:ext cx="543560" cy="543560"/>
            </a:xfrm>
            <a:custGeom>
              <a:avLst/>
              <a:gdLst/>
              <a:ahLst/>
              <a:cxnLst/>
              <a:rect l="l" t="t" r="r" b="b"/>
              <a:pathLst>
                <a:path w="543560" h="543560">
                  <a:moveTo>
                    <a:pt x="271513" y="0"/>
                  </a:moveTo>
                  <a:lnTo>
                    <a:pt x="222706" y="4374"/>
                  </a:lnTo>
                  <a:lnTo>
                    <a:pt x="176769" y="16985"/>
                  </a:lnTo>
                  <a:lnTo>
                    <a:pt x="134471" y="37067"/>
                  </a:lnTo>
                  <a:lnTo>
                    <a:pt x="96577" y="63853"/>
                  </a:lnTo>
                  <a:lnTo>
                    <a:pt x="63853" y="96577"/>
                  </a:lnTo>
                  <a:lnTo>
                    <a:pt x="37067" y="134471"/>
                  </a:lnTo>
                  <a:lnTo>
                    <a:pt x="16985" y="176769"/>
                  </a:lnTo>
                  <a:lnTo>
                    <a:pt x="4374" y="222706"/>
                  </a:lnTo>
                  <a:lnTo>
                    <a:pt x="0" y="271513"/>
                  </a:lnTo>
                  <a:lnTo>
                    <a:pt x="4374" y="320320"/>
                  </a:lnTo>
                  <a:lnTo>
                    <a:pt x="16985" y="366256"/>
                  </a:lnTo>
                  <a:lnTo>
                    <a:pt x="37067" y="408555"/>
                  </a:lnTo>
                  <a:lnTo>
                    <a:pt x="63853" y="446449"/>
                  </a:lnTo>
                  <a:lnTo>
                    <a:pt x="96577" y="479173"/>
                  </a:lnTo>
                  <a:lnTo>
                    <a:pt x="134471" y="505959"/>
                  </a:lnTo>
                  <a:lnTo>
                    <a:pt x="176769" y="526041"/>
                  </a:lnTo>
                  <a:lnTo>
                    <a:pt x="222706" y="538652"/>
                  </a:lnTo>
                  <a:lnTo>
                    <a:pt x="271513" y="543026"/>
                  </a:lnTo>
                  <a:lnTo>
                    <a:pt x="320317" y="538652"/>
                  </a:lnTo>
                  <a:lnTo>
                    <a:pt x="366251" y="526041"/>
                  </a:lnTo>
                  <a:lnTo>
                    <a:pt x="408549" y="505959"/>
                  </a:lnTo>
                  <a:lnTo>
                    <a:pt x="446444" y="479173"/>
                  </a:lnTo>
                  <a:lnTo>
                    <a:pt x="479168" y="446449"/>
                  </a:lnTo>
                  <a:lnTo>
                    <a:pt x="505956" y="408555"/>
                  </a:lnTo>
                  <a:lnTo>
                    <a:pt x="526039" y="366256"/>
                  </a:lnTo>
                  <a:lnTo>
                    <a:pt x="538652" y="320320"/>
                  </a:lnTo>
                  <a:lnTo>
                    <a:pt x="543026" y="271513"/>
                  </a:lnTo>
                  <a:lnTo>
                    <a:pt x="538652" y="222706"/>
                  </a:lnTo>
                  <a:lnTo>
                    <a:pt x="526039" y="176769"/>
                  </a:lnTo>
                  <a:lnTo>
                    <a:pt x="505956" y="134471"/>
                  </a:lnTo>
                  <a:lnTo>
                    <a:pt x="479168" y="96577"/>
                  </a:lnTo>
                  <a:lnTo>
                    <a:pt x="446444" y="63853"/>
                  </a:lnTo>
                  <a:lnTo>
                    <a:pt x="408549" y="37067"/>
                  </a:lnTo>
                  <a:lnTo>
                    <a:pt x="366251" y="16985"/>
                  </a:lnTo>
                  <a:lnTo>
                    <a:pt x="320317" y="4374"/>
                  </a:lnTo>
                  <a:lnTo>
                    <a:pt x="271513" y="0"/>
                  </a:lnTo>
                  <a:close/>
                </a:path>
              </a:pathLst>
            </a:custGeom>
            <a:solidFill>
              <a:srgbClr val="92D5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212540" y="4285543"/>
              <a:ext cx="257175" cy="167005"/>
            </a:xfrm>
            <a:custGeom>
              <a:avLst/>
              <a:gdLst/>
              <a:ahLst/>
              <a:cxnLst/>
              <a:rect l="l" t="t" r="r" b="b"/>
              <a:pathLst>
                <a:path w="257175" h="167004">
                  <a:moveTo>
                    <a:pt x="0" y="51320"/>
                  </a:moveTo>
                  <a:lnTo>
                    <a:pt x="96215" y="166776"/>
                  </a:lnTo>
                  <a:lnTo>
                    <a:pt x="256565" y="0"/>
                  </a:lnTo>
                </a:path>
              </a:pathLst>
            </a:custGeom>
            <a:ln w="7054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6" name="Grupp 45"/>
          <p:cNvGrpSpPr/>
          <p:nvPr/>
        </p:nvGrpSpPr>
        <p:grpSpPr>
          <a:xfrm>
            <a:off x="1165403" y="4866359"/>
            <a:ext cx="543560" cy="543560"/>
            <a:chOff x="1069309" y="4842915"/>
            <a:chExt cx="543560" cy="543560"/>
          </a:xfrm>
        </p:grpSpPr>
        <p:sp>
          <p:nvSpPr>
            <p:cNvPr id="21" name="object 21"/>
            <p:cNvSpPr/>
            <p:nvPr/>
          </p:nvSpPr>
          <p:spPr>
            <a:xfrm>
              <a:off x="1069309" y="4842915"/>
              <a:ext cx="543560" cy="543560"/>
            </a:xfrm>
            <a:custGeom>
              <a:avLst/>
              <a:gdLst/>
              <a:ahLst/>
              <a:cxnLst/>
              <a:rect l="l" t="t" r="r" b="b"/>
              <a:pathLst>
                <a:path w="543560" h="543560">
                  <a:moveTo>
                    <a:pt x="271513" y="0"/>
                  </a:moveTo>
                  <a:lnTo>
                    <a:pt x="222706" y="4374"/>
                  </a:lnTo>
                  <a:lnTo>
                    <a:pt x="176769" y="16987"/>
                  </a:lnTo>
                  <a:lnTo>
                    <a:pt x="134471" y="37070"/>
                  </a:lnTo>
                  <a:lnTo>
                    <a:pt x="96577" y="63858"/>
                  </a:lnTo>
                  <a:lnTo>
                    <a:pt x="63853" y="96584"/>
                  </a:lnTo>
                  <a:lnTo>
                    <a:pt x="37067" y="134480"/>
                  </a:lnTo>
                  <a:lnTo>
                    <a:pt x="16985" y="176781"/>
                  </a:lnTo>
                  <a:lnTo>
                    <a:pt x="4374" y="222718"/>
                  </a:lnTo>
                  <a:lnTo>
                    <a:pt x="0" y="271525"/>
                  </a:lnTo>
                  <a:lnTo>
                    <a:pt x="4374" y="320329"/>
                  </a:lnTo>
                  <a:lnTo>
                    <a:pt x="16985" y="366264"/>
                  </a:lnTo>
                  <a:lnTo>
                    <a:pt x="37067" y="408562"/>
                  </a:lnTo>
                  <a:lnTo>
                    <a:pt x="63853" y="446457"/>
                  </a:lnTo>
                  <a:lnTo>
                    <a:pt x="96577" y="479181"/>
                  </a:lnTo>
                  <a:lnTo>
                    <a:pt x="134471" y="505968"/>
                  </a:lnTo>
                  <a:lnTo>
                    <a:pt x="176769" y="526052"/>
                  </a:lnTo>
                  <a:lnTo>
                    <a:pt x="222706" y="538664"/>
                  </a:lnTo>
                  <a:lnTo>
                    <a:pt x="271513" y="543039"/>
                  </a:lnTo>
                  <a:lnTo>
                    <a:pt x="320317" y="538664"/>
                  </a:lnTo>
                  <a:lnTo>
                    <a:pt x="366251" y="526052"/>
                  </a:lnTo>
                  <a:lnTo>
                    <a:pt x="408549" y="505968"/>
                  </a:lnTo>
                  <a:lnTo>
                    <a:pt x="446444" y="479181"/>
                  </a:lnTo>
                  <a:lnTo>
                    <a:pt x="479168" y="446457"/>
                  </a:lnTo>
                  <a:lnTo>
                    <a:pt x="505956" y="408562"/>
                  </a:lnTo>
                  <a:lnTo>
                    <a:pt x="526039" y="366264"/>
                  </a:lnTo>
                  <a:lnTo>
                    <a:pt x="538652" y="320329"/>
                  </a:lnTo>
                  <a:lnTo>
                    <a:pt x="543026" y="271525"/>
                  </a:lnTo>
                  <a:lnTo>
                    <a:pt x="538652" y="222718"/>
                  </a:lnTo>
                  <a:lnTo>
                    <a:pt x="526039" y="176781"/>
                  </a:lnTo>
                  <a:lnTo>
                    <a:pt x="505956" y="134480"/>
                  </a:lnTo>
                  <a:lnTo>
                    <a:pt x="479168" y="96584"/>
                  </a:lnTo>
                  <a:lnTo>
                    <a:pt x="446444" y="63858"/>
                  </a:lnTo>
                  <a:lnTo>
                    <a:pt x="408549" y="37070"/>
                  </a:lnTo>
                  <a:lnTo>
                    <a:pt x="366251" y="16987"/>
                  </a:lnTo>
                  <a:lnTo>
                    <a:pt x="320317" y="4374"/>
                  </a:lnTo>
                  <a:lnTo>
                    <a:pt x="271513" y="0"/>
                  </a:lnTo>
                  <a:close/>
                </a:path>
              </a:pathLst>
            </a:custGeom>
            <a:solidFill>
              <a:srgbClr val="92D5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210468" y="5045533"/>
              <a:ext cx="257175" cy="167005"/>
            </a:xfrm>
            <a:custGeom>
              <a:avLst/>
              <a:gdLst/>
              <a:ahLst/>
              <a:cxnLst/>
              <a:rect l="l" t="t" r="r" b="b"/>
              <a:pathLst>
                <a:path w="257175" h="167004">
                  <a:moveTo>
                    <a:pt x="0" y="51320"/>
                  </a:moveTo>
                  <a:lnTo>
                    <a:pt x="96215" y="166776"/>
                  </a:lnTo>
                  <a:lnTo>
                    <a:pt x="256565" y="0"/>
                  </a:lnTo>
                </a:path>
              </a:pathLst>
            </a:custGeom>
            <a:ln w="7054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7" name="Grupp 46"/>
          <p:cNvGrpSpPr/>
          <p:nvPr/>
        </p:nvGrpSpPr>
        <p:grpSpPr>
          <a:xfrm>
            <a:off x="1165403" y="5626347"/>
            <a:ext cx="543560" cy="543560"/>
            <a:chOff x="1069309" y="5602906"/>
            <a:chExt cx="543560" cy="543560"/>
          </a:xfrm>
        </p:grpSpPr>
        <p:sp>
          <p:nvSpPr>
            <p:cNvPr id="23" name="object 23"/>
            <p:cNvSpPr/>
            <p:nvPr/>
          </p:nvSpPr>
          <p:spPr>
            <a:xfrm>
              <a:off x="1069309" y="5602906"/>
              <a:ext cx="543560" cy="543560"/>
            </a:xfrm>
            <a:custGeom>
              <a:avLst/>
              <a:gdLst/>
              <a:ahLst/>
              <a:cxnLst/>
              <a:rect l="l" t="t" r="r" b="b"/>
              <a:pathLst>
                <a:path w="543560" h="543560">
                  <a:moveTo>
                    <a:pt x="271513" y="0"/>
                  </a:moveTo>
                  <a:lnTo>
                    <a:pt x="222706" y="4374"/>
                  </a:lnTo>
                  <a:lnTo>
                    <a:pt x="176769" y="16986"/>
                  </a:lnTo>
                  <a:lnTo>
                    <a:pt x="134471" y="37070"/>
                  </a:lnTo>
                  <a:lnTo>
                    <a:pt x="96577" y="63857"/>
                  </a:lnTo>
                  <a:lnTo>
                    <a:pt x="63853" y="96582"/>
                  </a:lnTo>
                  <a:lnTo>
                    <a:pt x="37067" y="134477"/>
                  </a:lnTo>
                  <a:lnTo>
                    <a:pt x="16985" y="176775"/>
                  </a:lnTo>
                  <a:lnTo>
                    <a:pt x="4374" y="222709"/>
                  </a:lnTo>
                  <a:lnTo>
                    <a:pt x="0" y="271513"/>
                  </a:lnTo>
                  <a:lnTo>
                    <a:pt x="4374" y="320320"/>
                  </a:lnTo>
                  <a:lnTo>
                    <a:pt x="16985" y="366258"/>
                  </a:lnTo>
                  <a:lnTo>
                    <a:pt x="37067" y="408558"/>
                  </a:lnTo>
                  <a:lnTo>
                    <a:pt x="63853" y="446454"/>
                  </a:lnTo>
                  <a:lnTo>
                    <a:pt x="96577" y="479180"/>
                  </a:lnTo>
                  <a:lnTo>
                    <a:pt x="134471" y="505968"/>
                  </a:lnTo>
                  <a:lnTo>
                    <a:pt x="176769" y="526052"/>
                  </a:lnTo>
                  <a:lnTo>
                    <a:pt x="222706" y="538664"/>
                  </a:lnTo>
                  <a:lnTo>
                    <a:pt x="271513" y="543039"/>
                  </a:lnTo>
                  <a:lnTo>
                    <a:pt x="320317" y="538664"/>
                  </a:lnTo>
                  <a:lnTo>
                    <a:pt x="366251" y="526052"/>
                  </a:lnTo>
                  <a:lnTo>
                    <a:pt x="408549" y="505968"/>
                  </a:lnTo>
                  <a:lnTo>
                    <a:pt x="446444" y="479180"/>
                  </a:lnTo>
                  <a:lnTo>
                    <a:pt x="479168" y="446454"/>
                  </a:lnTo>
                  <a:lnTo>
                    <a:pt x="505956" y="408558"/>
                  </a:lnTo>
                  <a:lnTo>
                    <a:pt x="526039" y="366258"/>
                  </a:lnTo>
                  <a:lnTo>
                    <a:pt x="538652" y="320320"/>
                  </a:lnTo>
                  <a:lnTo>
                    <a:pt x="543026" y="271513"/>
                  </a:lnTo>
                  <a:lnTo>
                    <a:pt x="538652" y="222709"/>
                  </a:lnTo>
                  <a:lnTo>
                    <a:pt x="526039" y="176775"/>
                  </a:lnTo>
                  <a:lnTo>
                    <a:pt x="505956" y="134477"/>
                  </a:lnTo>
                  <a:lnTo>
                    <a:pt x="479168" y="96582"/>
                  </a:lnTo>
                  <a:lnTo>
                    <a:pt x="446444" y="63857"/>
                  </a:lnTo>
                  <a:lnTo>
                    <a:pt x="408549" y="37070"/>
                  </a:lnTo>
                  <a:lnTo>
                    <a:pt x="366251" y="16986"/>
                  </a:lnTo>
                  <a:lnTo>
                    <a:pt x="320317" y="4374"/>
                  </a:lnTo>
                  <a:lnTo>
                    <a:pt x="271513" y="0"/>
                  </a:lnTo>
                  <a:close/>
                </a:path>
              </a:pathLst>
            </a:custGeom>
            <a:solidFill>
              <a:srgbClr val="92D5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212540" y="5805525"/>
              <a:ext cx="257175" cy="167005"/>
            </a:xfrm>
            <a:custGeom>
              <a:avLst/>
              <a:gdLst/>
              <a:ahLst/>
              <a:cxnLst/>
              <a:rect l="l" t="t" r="r" b="b"/>
              <a:pathLst>
                <a:path w="257175" h="167004">
                  <a:moveTo>
                    <a:pt x="0" y="51308"/>
                  </a:moveTo>
                  <a:lnTo>
                    <a:pt x="96215" y="166763"/>
                  </a:lnTo>
                  <a:lnTo>
                    <a:pt x="256565" y="0"/>
                  </a:lnTo>
                </a:path>
              </a:pathLst>
            </a:custGeom>
            <a:ln w="7054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228600" y="1439267"/>
            <a:ext cx="11662410" cy="0"/>
          </a:xfrm>
          <a:custGeom>
            <a:avLst/>
            <a:gdLst/>
            <a:ahLst/>
            <a:cxnLst/>
            <a:rect l="l" t="t" r="r" b="b"/>
            <a:pathLst>
              <a:path w="11662410">
                <a:moveTo>
                  <a:pt x="0" y="0"/>
                </a:moveTo>
                <a:lnTo>
                  <a:pt x="11661813" y="0"/>
                </a:lnTo>
              </a:path>
            </a:pathLst>
          </a:custGeom>
          <a:ln w="9588">
            <a:solidFill>
              <a:srgbClr val="D3D6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4" name="Grupp 43"/>
          <p:cNvGrpSpPr/>
          <p:nvPr/>
        </p:nvGrpSpPr>
        <p:grpSpPr>
          <a:xfrm>
            <a:off x="1917960" y="3818136"/>
            <a:ext cx="605223" cy="351790"/>
            <a:chOff x="1917960" y="3794695"/>
            <a:chExt cx="605223" cy="351790"/>
          </a:xfrm>
        </p:grpSpPr>
        <p:sp>
          <p:nvSpPr>
            <p:cNvPr id="26" name="object 26"/>
            <p:cNvSpPr/>
            <p:nvPr/>
          </p:nvSpPr>
          <p:spPr>
            <a:xfrm>
              <a:off x="2321253" y="3794695"/>
              <a:ext cx="201930" cy="351790"/>
            </a:xfrm>
            <a:custGeom>
              <a:avLst/>
              <a:gdLst/>
              <a:ahLst/>
              <a:cxnLst/>
              <a:rect l="l" t="t" r="r" b="b"/>
              <a:pathLst>
                <a:path w="201930" h="351789">
                  <a:moveTo>
                    <a:pt x="0" y="0"/>
                  </a:moveTo>
                  <a:lnTo>
                    <a:pt x="201650" y="175755"/>
                  </a:lnTo>
                  <a:lnTo>
                    <a:pt x="0" y="351523"/>
                  </a:lnTo>
                </a:path>
              </a:pathLst>
            </a:custGeom>
            <a:ln w="12230">
              <a:solidFill>
                <a:srgbClr val="92D5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917960" y="3970449"/>
              <a:ext cx="605155" cy="0"/>
            </a:xfrm>
            <a:custGeom>
              <a:avLst/>
              <a:gdLst/>
              <a:ahLst/>
              <a:cxnLst/>
              <a:rect l="l" t="t" r="r" b="b"/>
              <a:pathLst>
                <a:path w="605155">
                  <a:moveTo>
                    <a:pt x="0" y="0"/>
                  </a:moveTo>
                  <a:lnTo>
                    <a:pt x="604939" y="0"/>
                  </a:lnTo>
                </a:path>
              </a:pathLst>
            </a:custGeom>
            <a:ln w="12230">
              <a:solidFill>
                <a:srgbClr val="92D5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3" name="Grupp 42"/>
          <p:cNvGrpSpPr/>
          <p:nvPr/>
        </p:nvGrpSpPr>
        <p:grpSpPr>
          <a:xfrm>
            <a:off x="5519799" y="3818136"/>
            <a:ext cx="605224" cy="351790"/>
            <a:chOff x="5519799" y="3794695"/>
            <a:chExt cx="605224" cy="351790"/>
          </a:xfrm>
        </p:grpSpPr>
        <p:sp>
          <p:nvSpPr>
            <p:cNvPr id="28" name="object 28"/>
            <p:cNvSpPr/>
            <p:nvPr/>
          </p:nvSpPr>
          <p:spPr>
            <a:xfrm>
              <a:off x="5923093" y="3794695"/>
              <a:ext cx="201930" cy="351790"/>
            </a:xfrm>
            <a:custGeom>
              <a:avLst/>
              <a:gdLst/>
              <a:ahLst/>
              <a:cxnLst/>
              <a:rect l="l" t="t" r="r" b="b"/>
              <a:pathLst>
                <a:path w="201929" h="351789">
                  <a:moveTo>
                    <a:pt x="0" y="0"/>
                  </a:moveTo>
                  <a:lnTo>
                    <a:pt x="201637" y="175755"/>
                  </a:lnTo>
                  <a:lnTo>
                    <a:pt x="0" y="351523"/>
                  </a:lnTo>
                </a:path>
              </a:pathLst>
            </a:custGeom>
            <a:ln w="12230">
              <a:solidFill>
                <a:srgbClr val="92D5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19799" y="3970449"/>
              <a:ext cx="605155" cy="0"/>
            </a:xfrm>
            <a:custGeom>
              <a:avLst/>
              <a:gdLst/>
              <a:ahLst/>
              <a:cxnLst/>
              <a:rect l="l" t="t" r="r" b="b"/>
              <a:pathLst>
                <a:path w="605154">
                  <a:moveTo>
                    <a:pt x="0" y="0"/>
                  </a:moveTo>
                  <a:lnTo>
                    <a:pt x="604939" y="0"/>
                  </a:lnTo>
                </a:path>
              </a:pathLst>
            </a:custGeom>
            <a:ln w="12230">
              <a:solidFill>
                <a:srgbClr val="92D5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215</Words>
  <Application>Microsoft Office PowerPoint</Application>
  <PresentationFormat>Bredbild</PresentationFormat>
  <Paragraphs>19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Calibri</vt:lpstr>
      <vt:lpstr>Trade Gothic LT Std</vt:lpstr>
      <vt:lpstr>TradeGothic</vt:lpstr>
      <vt:lpstr>Office Theme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widescreen_for_PPT</dc:title>
  <cp:lastModifiedBy>Andrea Råsberg</cp:lastModifiedBy>
  <cp:revision>5</cp:revision>
  <dcterms:created xsi:type="dcterms:W3CDTF">2017-09-21T15:28:12Z</dcterms:created>
  <dcterms:modified xsi:type="dcterms:W3CDTF">2017-10-01T16:21:03Z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2017-09-21T00:00:00Z</vt:filetime>
  </property>
  <property fmtid="{D5CDD505-2E9C-101B-9397-08002B2CF9AE}" pid="3" name="Creator">
    <vt:lpwstr>Adobe Illustrator CC 2017 (Macintosh)</vt:lpwstr>
  </property>
  <property fmtid="{D5CDD505-2E9C-101B-9397-08002B2CF9AE}" pid="4" name="LastSaved">
    <vt:filetime>2017-09-21T00:00:00Z</vt:filetime>
  </property>
</Properties>
</file>