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345" r:id="rId6"/>
    <p:sldId id="346" r:id="rId7"/>
    <p:sldId id="347" r:id="rId8"/>
    <p:sldId id="344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rategiska innovationsprogram" id="{CC8AAFEC-CB37-4BA7-BF11-5B651A217C9B}">
          <p14:sldIdLst>
            <p14:sldId id="256"/>
            <p14:sldId id="345"/>
            <p14:sldId id="346"/>
            <p14:sldId id="347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432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got Claesson" initials="VC" lastIdx="1" clrIdx="0">
    <p:extLst>
      <p:ext uri="{19B8F6BF-5375-455C-9EA6-DF929625EA0E}">
        <p15:presenceInfo xmlns:p15="http://schemas.microsoft.com/office/powerpoint/2012/main" userId="S-1-5-21-823518204-2000478354-1801674531-168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1F7"/>
    <a:srgbClr val="002D3E"/>
    <a:srgbClr val="068FB8"/>
    <a:srgbClr val="DC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6" y="652"/>
      </p:cViewPr>
      <p:guideLst>
        <p:guide orient="horz" pos="2160"/>
        <p:guide orient="horz" pos="24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C5DEE21-EEAA-4CC7-81D8-9D4E9E06B7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C61DA83-0CA3-45C7-AB01-C1DDEEC86B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A891A-7CCB-4C27-B8F5-70A9B10F184C}" type="datetimeFigureOut">
              <a:rPr lang="sv-SE" smtClean="0"/>
              <a:t>2021-01-18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2EEE83E-E7C5-4411-A29C-849F19785D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59AEE34-796B-4DB6-A0A4-B75DEAD5B9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AE12C-AB7A-425A-98C1-820C14B1D9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333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2021-01-18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siosplash-131217c.jpg">
            <a:extLst>
              <a:ext uri="{FF2B5EF4-FFF2-40B4-BE49-F238E27FC236}">
                <a16:creationId xmlns:a16="http://schemas.microsoft.com/office/drawing/2014/main" id="{1D73FAB5-F348-4576-AA9F-45089025E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A07AFDA0-6590-40A4-A5AB-1D7F01BE2F54}"/>
              </a:ext>
            </a:extLst>
          </p:cNvPr>
          <p:cNvSpPr/>
          <p:nvPr userDrawn="1"/>
        </p:nvSpPr>
        <p:spPr>
          <a:xfrm>
            <a:off x="592853" y="1535897"/>
            <a:ext cx="7939915" cy="1940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5500"/>
              </a:lnSpc>
            </a:pPr>
            <a:r>
              <a:rPr lang="sv-SE" sz="5400">
                <a:solidFill>
                  <a:schemeClr val="bg1"/>
                </a:solidFill>
              </a:rPr>
              <a:t>Strategiska</a:t>
            </a:r>
            <a:br>
              <a:rPr lang="sv-SE" sz="5400">
                <a:solidFill>
                  <a:schemeClr val="bg1"/>
                </a:solidFill>
              </a:rPr>
            </a:br>
            <a:r>
              <a:rPr lang="sv-SE" sz="5400">
                <a:solidFill>
                  <a:schemeClr val="bg1"/>
                </a:solidFill>
              </a:rPr>
              <a:t>innovationsprogram</a:t>
            </a:r>
          </a:p>
          <a:p>
            <a:pPr algn="l">
              <a:lnSpc>
                <a:spcPts val="4000"/>
              </a:lnSpc>
            </a:pPr>
            <a:r>
              <a:rPr lang="sv-SE" sz="1800" b="1">
                <a:solidFill>
                  <a:schemeClr val="bg1"/>
                </a:solidFill>
              </a:rPr>
              <a:t>Samarbete för hållbar innovation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FF08D94-267D-4F0F-BEE2-B9F58EC705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325" y="4825232"/>
            <a:ext cx="7649138" cy="113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0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0414B1B-0A49-49BF-AED0-F0D4D1264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81176"/>
            <a:ext cx="10233025" cy="41814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24CEE397-E376-4B78-99DF-3080A033F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ubrik 6">
            <a:extLst>
              <a:ext uri="{FF2B5EF4-FFF2-40B4-BE49-F238E27FC236}">
                <a16:creationId xmlns:a16="http://schemas.microsoft.com/office/drawing/2014/main" id="{2E47B779-B48C-47B5-99BB-544F3DDEA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389" y="216841"/>
            <a:ext cx="10233025" cy="1115034"/>
          </a:xfrm>
        </p:spPr>
        <p:txBody>
          <a:bodyPr anchor="ctr"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69092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95325" y="216841"/>
            <a:ext cx="10225089" cy="1115034"/>
          </a:xfrm>
        </p:spPr>
        <p:txBody>
          <a:bodyPr anchor="ctr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0414B1B-0A49-49BF-AED0-F0D4D1264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81176"/>
            <a:ext cx="4679950" cy="41814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418AA5-CEAE-4B42-8804-785A30E9CD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04521" y="1781176"/>
            <a:ext cx="4679950" cy="41814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897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95325" y="216841"/>
            <a:ext cx="10245725" cy="1115034"/>
          </a:xfrm>
        </p:spPr>
        <p:txBody>
          <a:bodyPr anchor="ctr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083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95325" y="216841"/>
            <a:ext cx="10225090" cy="1115034"/>
          </a:xfrm>
        </p:spPr>
        <p:txBody>
          <a:bodyPr anchor="ctr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7E1BCE6-8FD5-4D1F-B856-F3F0629B5B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1781176"/>
            <a:ext cx="4679950" cy="41814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diagram 11">
            <a:extLst>
              <a:ext uri="{FF2B5EF4-FFF2-40B4-BE49-F238E27FC236}">
                <a16:creationId xmlns:a16="http://schemas.microsoft.com/office/drawing/2014/main" id="{A8404F4B-E0FA-4215-B56D-3C0960F10170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704521" y="1781176"/>
            <a:ext cx="4679950" cy="4181474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774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95325" y="216841"/>
            <a:ext cx="10225089" cy="1115034"/>
          </a:xfrm>
        </p:spPr>
        <p:txBody>
          <a:bodyPr anchor="ctr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B2FBA107-4603-4795-9770-E54B848C53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95325" y="1781176"/>
            <a:ext cx="4679950" cy="4181474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12" name="Platshållare för diagram 11">
            <a:extLst>
              <a:ext uri="{FF2B5EF4-FFF2-40B4-BE49-F238E27FC236}">
                <a16:creationId xmlns:a16="http://schemas.microsoft.com/office/drawing/2014/main" id="{A8404F4B-E0FA-4215-B56D-3C0960F10170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704521" y="1781176"/>
            <a:ext cx="4679950" cy="4181474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990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25540070-CA40-47B4-B8F7-CF596F145A08}"/>
              </a:ext>
            </a:extLst>
          </p:cNvPr>
          <p:cNvSpPr/>
          <p:nvPr userDrawn="1"/>
        </p:nvSpPr>
        <p:spPr>
          <a:xfrm>
            <a:off x="0" y="1520825"/>
            <a:ext cx="12192000" cy="47021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95326" y="216841"/>
            <a:ext cx="10245724" cy="11150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95325" y="1781176"/>
            <a:ext cx="10245725" cy="41814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550651" y="6403978"/>
            <a:ext cx="356392" cy="19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396F442-1591-435F-95BF-C2B42AB1335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59049" y="6403978"/>
            <a:ext cx="2701112" cy="28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7" r:id="rId3"/>
    <p:sldLayoutId id="2147483659" r:id="rId4"/>
    <p:sldLayoutId id="2147483661" r:id="rId5"/>
    <p:sldLayoutId id="2147483662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4" pos="7500" userDrawn="1">
          <p15:clr>
            <a:srgbClr val="F26B43"/>
          </p15:clr>
        </p15:guide>
        <p15:guide id="7" orient="horz" pos="3920" userDrawn="1">
          <p15:clr>
            <a:srgbClr val="F26B43"/>
          </p15:clr>
        </p15:guide>
        <p15:guide id="8" orient="horz" pos="95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4145" userDrawn="1">
          <p15:clr>
            <a:srgbClr val="F26B43"/>
          </p15:clr>
        </p15:guide>
        <p15:guide id="11" pos="786" userDrawn="1">
          <p15:clr>
            <a:srgbClr val="F26B43"/>
          </p15:clr>
        </p15:guide>
        <p15:guide id="12" pos="7242" userDrawn="1">
          <p15:clr>
            <a:srgbClr val="F26B43"/>
          </p15:clr>
        </p15:guide>
        <p15:guide id="13" pos="3939" userDrawn="1">
          <p15:clr>
            <a:srgbClr val="F26B43"/>
          </p15:clr>
        </p15:guide>
        <p15:guide id="14" pos="3738" userDrawn="1">
          <p15:clr>
            <a:srgbClr val="F26B43"/>
          </p15:clr>
        </p15:guide>
        <p15:guide id="15" orient="horz" pos="1121" userDrawn="1">
          <p15:clr>
            <a:srgbClr val="F26B43"/>
          </p15:clr>
        </p15:guide>
        <p15:guide id="16" orient="horz" pos="37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46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5D4375F-3C36-4D6E-B674-1C2DDB15D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D363110-73C4-47EB-ADE3-FA1FEF130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462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05733C1-5C68-47ED-A2B5-76D594558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F6D91D5-EE09-4B5C-A995-79EA93069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3DD8BD9-9A22-4636-96A0-E35BFC3949A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886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E96C0B7F-9CF6-4DDF-A150-E1D7AB6BB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506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siosplash-131217c.jpg">
            <a:extLst>
              <a:ext uri="{FF2B5EF4-FFF2-40B4-BE49-F238E27FC236}">
                <a16:creationId xmlns:a16="http://schemas.microsoft.com/office/drawing/2014/main" id="{804D8A21-E4B6-4979-9F2C-8FBCEF8B2C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0825"/>
            <a:ext cx="12191999" cy="4701981"/>
          </a:xfrm>
          <a:prstGeom prst="rect">
            <a:avLst/>
          </a:prstGeom>
        </p:spPr>
      </p:pic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AE26D471-9C39-4E98-905E-693FD5121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81176"/>
            <a:ext cx="10233025" cy="4181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dirty="0">
                <a:solidFill>
                  <a:schemeClr val="bg1"/>
                </a:solidFill>
              </a:rPr>
              <a:t>vinnova.se/</a:t>
            </a:r>
            <a:r>
              <a:rPr lang="sv-SE" sz="2800" dirty="0" err="1">
                <a:solidFill>
                  <a:schemeClr val="bg1"/>
                </a:solidFill>
              </a:rPr>
              <a:t>sip</a:t>
            </a:r>
            <a:endParaRPr lang="sv-SE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sz="2800" dirty="0">
                <a:solidFill>
                  <a:schemeClr val="bg1"/>
                </a:solidFill>
              </a:rPr>
              <a:t>Twitter: #</a:t>
            </a:r>
            <a:r>
              <a:rPr lang="sv-SE" sz="2800" dirty="0" err="1">
                <a:solidFill>
                  <a:schemeClr val="bg1"/>
                </a:solidFill>
              </a:rPr>
              <a:t>sipnytt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F1C8546-64C9-4C0D-8B35-95BCBB79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85A0D3F7-2583-4BCB-86C8-D09DF6C30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9" y="216841"/>
            <a:ext cx="10233025" cy="1115034"/>
          </a:xfrm>
        </p:spPr>
        <p:txBody>
          <a:bodyPr/>
          <a:lstStyle/>
          <a:p>
            <a:r>
              <a:rPr lang="sv-SE"/>
              <a:t>Mer information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599A6BF-422C-4437-AE6A-BF47C130F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4825232"/>
            <a:ext cx="7649138" cy="113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56679"/>
      </p:ext>
    </p:extLst>
  </p:cSld>
  <p:clrMapOvr>
    <a:masterClrMapping/>
  </p:clrMapOvr>
</p:sld>
</file>

<file path=ppt/theme/theme1.xml><?xml version="1.0" encoding="utf-8"?>
<a:theme xmlns:a="http://schemas.openxmlformats.org/drawingml/2006/main" name="Formas">
  <a:themeElements>
    <a:clrScheme name="SIP">
      <a:dk1>
        <a:srgbClr val="000000"/>
      </a:dk1>
      <a:lt1>
        <a:srgbClr val="FFFFFF"/>
      </a:lt1>
      <a:dk2>
        <a:srgbClr val="003259"/>
      </a:dk2>
      <a:lt2>
        <a:srgbClr val="F2F2F2"/>
      </a:lt2>
      <a:accent1>
        <a:srgbClr val="068FB8"/>
      </a:accent1>
      <a:accent2>
        <a:srgbClr val="92D050"/>
      </a:accent2>
      <a:accent3>
        <a:srgbClr val="FFFF00"/>
      </a:accent3>
      <a:accent4>
        <a:srgbClr val="FFC000"/>
      </a:accent4>
      <a:accent5>
        <a:srgbClr val="FF0000"/>
      </a:accent5>
      <a:accent6>
        <a:srgbClr val="7030A0"/>
      </a:accent6>
      <a:hlink>
        <a:srgbClr val="007AB1"/>
      </a:hlink>
      <a:folHlink>
        <a:srgbClr val="954F72"/>
      </a:folHlink>
    </a:clrScheme>
    <a:fontScheme name="Form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02FF01F4-8328-4E12-9017-25AF61FAFC55}" vid="{CBFF9B8B-0AF6-43A0-8D25-ECFB411A4ACB}"/>
    </a:ext>
  </a:extLst>
</a:theme>
</file>

<file path=ppt/theme/theme2.xml><?xml version="1.0" encoding="utf-8"?>
<a:theme xmlns:a="http://schemas.openxmlformats.org/drawingml/2006/main" name="Office-tema">
  <a:themeElements>
    <a:clrScheme name="Formas">
      <a:dk1>
        <a:sysClr val="windowText" lastClr="000000"/>
      </a:dk1>
      <a:lt1>
        <a:sysClr val="window" lastClr="FFFFFF"/>
      </a:lt1>
      <a:dk2>
        <a:srgbClr val="778186"/>
      </a:dk2>
      <a:lt2>
        <a:srgbClr val="FAF8EC"/>
      </a:lt2>
      <a:accent1>
        <a:srgbClr val="007AB1"/>
      </a:accent1>
      <a:accent2>
        <a:srgbClr val="009640"/>
      </a:accent2>
      <a:accent3>
        <a:srgbClr val="FDC300"/>
      </a:accent3>
      <a:accent4>
        <a:srgbClr val="F39200"/>
      </a:accent4>
      <a:accent5>
        <a:srgbClr val="E74011"/>
      </a:accent5>
      <a:accent6>
        <a:srgbClr val="778186"/>
      </a:accent6>
      <a:hlink>
        <a:srgbClr val="007AB1"/>
      </a:hlink>
      <a:folHlink>
        <a:srgbClr val="954F72"/>
      </a:folHlink>
    </a:clrScheme>
    <a:fontScheme name="Form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Formas">
      <a:dk1>
        <a:sysClr val="windowText" lastClr="000000"/>
      </a:dk1>
      <a:lt1>
        <a:sysClr val="window" lastClr="FFFFFF"/>
      </a:lt1>
      <a:dk2>
        <a:srgbClr val="778186"/>
      </a:dk2>
      <a:lt2>
        <a:srgbClr val="FAF8EC"/>
      </a:lt2>
      <a:accent1>
        <a:srgbClr val="007AB1"/>
      </a:accent1>
      <a:accent2>
        <a:srgbClr val="009640"/>
      </a:accent2>
      <a:accent3>
        <a:srgbClr val="FDC300"/>
      </a:accent3>
      <a:accent4>
        <a:srgbClr val="F39200"/>
      </a:accent4>
      <a:accent5>
        <a:srgbClr val="E74011"/>
      </a:accent5>
      <a:accent6>
        <a:srgbClr val="778186"/>
      </a:accent6>
      <a:hlink>
        <a:srgbClr val="007AB1"/>
      </a:hlink>
      <a:folHlink>
        <a:srgbClr val="954F72"/>
      </a:folHlink>
    </a:clrScheme>
    <a:fontScheme name="Form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E7F421F-904B-4711-9599-AF6ADD2058DB}">
  <we:reference id="5dfe852d-2c42-4b3a-a2a0-df25e73584ce" version="1.0.0.2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D3F12B210CBC4AAD89B0ACFBA50F18" ma:contentTypeVersion="0" ma:contentTypeDescription="Create a new document." ma:contentTypeScope="" ma:versionID="55d734ab8a52de37d8b14631f149080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bbde7cedda791b4f87ed775cd11e4b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F89739-7081-4D14-8C18-8DB1FB39AE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2F7942-019A-4F44-9819-D46F215CAAA5}">
  <ds:schemaRefs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3691ED8-2A26-46D9-A968-E5B67008C7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strategiska-innovationsprogram-mall</Template>
  <TotalTime>0</TotalTime>
  <Words>12</Words>
  <Application>Microsoft Office PowerPoint</Application>
  <PresentationFormat>Bredbild</PresentationFormat>
  <Paragraphs>4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7" baseType="lpstr">
      <vt:lpstr>Arial</vt:lpstr>
      <vt:lpstr>Formas</vt:lpstr>
      <vt:lpstr>PowerPoint-presentation</vt:lpstr>
      <vt:lpstr>PowerPoint-presentation</vt:lpstr>
      <vt:lpstr>PowerPoint-presentation</vt:lpstr>
      <vt:lpstr>PowerPoint-presentation</vt:lpstr>
      <vt:lpstr>Mer information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Mikaela Leander</dc:creator>
  <cp:keywords>Avdelning Tjänster och IKT; Samverkansprogram</cp:keywords>
  <dc:description/>
  <cp:lastModifiedBy>Mikaela Leander</cp:lastModifiedBy>
  <cp:revision>1</cp:revision>
  <dcterms:created xsi:type="dcterms:W3CDTF">2021-01-18T14:47:52Z</dcterms:created>
  <dcterms:modified xsi:type="dcterms:W3CDTF">2021-01-18T14:48:51Z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0x010100D8D3F12B210CBC4AAD89B0ACFBA50F18</vt:lpwstr>
  </property>
  <property fmtid="{D5CDD505-2E9C-101B-9397-08002B2CF9AE}" pid="3" name="Order">
    <vt:r8>500</vt:r8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Nyckelord (Formas)">
    <vt:lpwstr/>
  </property>
  <property fmtid="{D5CDD505-2E9C-101B-9397-08002B2CF9AE}" pid="9" name="Dokumenttyp">
    <vt:lpwstr/>
  </property>
  <property fmtid="{D5CDD505-2E9C-101B-9397-08002B2CF9AE}" pid="10" name="TaxKeyword">
    <vt:lpwstr>1;#Avdelning Tjänster och IKT|0508bb1d-6fe1-4a6b-8369-80a5f5ac8b50;#2;#Samverkansprogram|299efa3b-d749-4a3c-8f4b-30bcfff6b7b4</vt:lpwstr>
  </property>
</Properties>
</file>