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handoutMasterIdLst>
    <p:handoutMasterId r:id="rId36"/>
  </p:handoutMasterIdLst>
  <p:sldIdLst>
    <p:sldId id="256" r:id="rId5"/>
    <p:sldId id="337" r:id="rId6"/>
    <p:sldId id="338" r:id="rId7"/>
    <p:sldId id="339" r:id="rId8"/>
    <p:sldId id="340" r:id="rId9"/>
    <p:sldId id="341" r:id="rId10"/>
    <p:sldId id="342" r:id="rId11"/>
    <p:sldId id="343" r:id="rId12"/>
    <p:sldId id="344" r:id="rId13"/>
    <p:sldId id="280" r:id="rId14"/>
    <p:sldId id="272" r:id="rId15"/>
    <p:sldId id="270" r:id="rId16"/>
    <p:sldId id="274" r:id="rId17"/>
    <p:sldId id="318" r:id="rId18"/>
    <p:sldId id="283"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4"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om SIP" id="{CC8AAFEC-CB37-4BA7-BF11-5B651A217C9B}">
          <p14:sldIdLst>
            <p14:sldId id="256"/>
            <p14:sldId id="337"/>
            <p14:sldId id="338"/>
            <p14:sldId id="339"/>
            <p14:sldId id="340"/>
            <p14:sldId id="341"/>
            <p14:sldId id="342"/>
            <p14:sldId id="343"/>
            <p14:sldId id="344"/>
          </p14:sldIdLst>
        </p14:section>
        <p14:section name="Valbara extra bilder" id="{948F8868-B2A5-45E4-B503-732F04D63300}">
          <p14:sldIdLst>
            <p14:sldId id="280"/>
            <p14:sldId id="272"/>
            <p14:sldId id="270"/>
            <p14:sldId id="274"/>
          </p14:sldIdLst>
        </p14:section>
        <p14:section name="Tidslinje: SIP-story" id="{EAFA4265-61DD-4FDF-B1F9-48298BB3E675}">
          <p14:sldIdLst>
            <p14:sldId id="318"/>
            <p14:sldId id="283"/>
            <p14:sldId id="319"/>
            <p14:sldId id="320"/>
            <p14:sldId id="321"/>
            <p14:sldId id="322"/>
            <p14:sldId id="323"/>
            <p14:sldId id="324"/>
            <p14:sldId id="325"/>
            <p14:sldId id="326"/>
            <p14:sldId id="327"/>
            <p14:sldId id="328"/>
            <p14:sldId id="329"/>
            <p14:sldId id="330"/>
            <p14:sldId id="331"/>
            <p14:sldId id="332"/>
            <p14:sldId id="334"/>
          </p14:sldIdLst>
        </p14:section>
      </p14:sectionLst>
    </p:ext>
    <p:ext uri="{EFAFB233-063F-42B5-8137-9DF3F51BA10A}">
      <p15:sldGuideLst xmlns:p15="http://schemas.microsoft.com/office/powerpoint/2012/main">
        <p15:guide id="1" orient="horz" pos="2160" userDrawn="1">
          <p15:clr>
            <a:srgbClr val="A4A3A4"/>
          </p15:clr>
        </p15:guide>
        <p15:guide id="2" orient="horz" pos="2432"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got Claesson" initials="VC" lastIdx="1" clrIdx="0">
    <p:extLst>
      <p:ext uri="{19B8F6BF-5375-455C-9EA6-DF929625EA0E}">
        <p15:presenceInfo xmlns:p15="http://schemas.microsoft.com/office/powerpoint/2012/main" userId="S-1-5-21-823518204-2000478354-1801674531-168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F1F7"/>
    <a:srgbClr val="002D3E"/>
    <a:srgbClr val="068FB8"/>
    <a:srgbClr val="DCE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1" d="100"/>
          <a:sy n="91" d="100"/>
        </p:scale>
        <p:origin x="56" y="652"/>
      </p:cViewPr>
      <p:guideLst>
        <p:guide orient="horz" pos="2160"/>
        <p:guide orient="horz" pos="2432"/>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3E9B3-B71B-4D10-9663-AE2318FFB7C2}" type="doc">
      <dgm:prSet loTypeId="urn:microsoft.com/office/officeart/2005/8/layout/process1" loCatId="process" qsTypeId="urn:microsoft.com/office/officeart/2005/8/quickstyle/simple1" qsCatId="simple" csTypeId="urn:microsoft.com/office/officeart/2005/8/colors/accent5_3" csCatId="accent5" phldr="1"/>
      <dgm:spPr/>
    </dgm:pt>
    <dgm:pt modelId="{44825AC2-C8C3-4700-A72F-0F1EF1893FF9}">
      <dgm:prSet phldrT="[Text]" custT="1"/>
      <dgm:spPr>
        <a:xfrm>
          <a:off x="2115139" y="827223"/>
          <a:ext cx="1867541" cy="3017842"/>
        </a:xfrm>
        <a:prstGeom prst="rect">
          <a:avLst/>
        </a:prstGeom>
        <a:solidFill>
          <a:srgbClr val="0090BD"/>
        </a:solidFill>
        <a:ln w="25400" cap="flat" cmpd="sng" algn="ctr">
          <a:noFill/>
          <a:prstDash val="solid"/>
        </a:ln>
        <a:effectLst/>
      </dgm:spPr>
      <dgm:t>
        <a:bodyPr lIns="108000" tIns="108000" rIns="108000" anchor="t"/>
        <a:lstStyle/>
        <a:p>
          <a:pPr algn="l">
            <a:lnSpc>
              <a:spcPct val="90000"/>
            </a:lnSpc>
            <a:buNone/>
          </a:pPr>
          <a:r>
            <a:rPr lang="sv-SE" sz="2000" b="1" u="none">
              <a:solidFill>
                <a:sysClr val="window" lastClr="FFFFFF"/>
              </a:solidFill>
              <a:effectLst/>
              <a:latin typeface="Arial"/>
              <a:ea typeface="+mn-ea"/>
              <a:cs typeface="+mn-cs"/>
            </a:rPr>
            <a:t>Resultat</a:t>
          </a:r>
          <a:br>
            <a:rPr lang="sv-SE" sz="2000" b="1" u="none">
              <a:solidFill>
                <a:sysClr val="window" lastClr="FFFFFF"/>
              </a:solidFill>
              <a:effectLst/>
              <a:latin typeface="Arial"/>
              <a:ea typeface="+mn-ea"/>
              <a:cs typeface="+mn-cs"/>
            </a:rPr>
          </a:br>
          <a:br>
            <a:rPr lang="sv-SE" sz="1200" b="1" u="none">
              <a:solidFill>
                <a:sysClr val="window" lastClr="FFFFFF"/>
              </a:solidFill>
              <a:effectLst/>
              <a:latin typeface="Arial"/>
              <a:ea typeface="+mn-ea"/>
              <a:cs typeface="+mn-cs"/>
            </a:rPr>
          </a:br>
          <a:endParaRPr lang="sv-SE" sz="1200" b="1" u="none">
            <a:solidFill>
              <a:sysClr val="window" lastClr="FFFFFF"/>
            </a:solidFill>
            <a:effectLst/>
            <a:latin typeface="Arial"/>
            <a:ea typeface="+mn-ea"/>
            <a:cs typeface="+mn-cs"/>
          </a:endParaRPr>
        </a:p>
        <a:p>
          <a:pPr algn="l">
            <a:lnSpc>
              <a:spcPct val="90000"/>
            </a:lnSpc>
            <a:buNone/>
          </a:pPr>
          <a:endParaRPr lang="sv-SE" sz="1200" b="1" u="none">
            <a:solidFill>
              <a:sysClr val="window" lastClr="FFFFFF"/>
            </a:solidFill>
            <a:effectLst/>
            <a:latin typeface="Arial"/>
            <a:ea typeface="+mn-ea"/>
            <a:cs typeface="+mn-cs"/>
          </a:endParaRPr>
        </a:p>
        <a:p>
          <a:pPr algn="l">
            <a:lnSpc>
              <a:spcPts val="1600"/>
            </a:lnSpc>
            <a:buNone/>
          </a:pPr>
          <a:r>
            <a:rPr kumimoji="0" lang="sv-SE" sz="1400" b="0" i="0" u="none" strike="noStrike" cap="none" spc="0" normalizeH="0" baseline="0" noProof="0">
              <a:ln>
                <a:noFill/>
              </a:ln>
              <a:solidFill>
                <a:sysClr val="window" lastClr="FFFFFF"/>
              </a:solidFill>
              <a:effectLst/>
              <a:uLnTx/>
              <a:uFillTx/>
              <a:latin typeface="Arial"/>
              <a:ea typeface="+mn-ea"/>
              <a:cs typeface="+mn-cs"/>
            </a:rPr>
            <a:t>Från finansierade aktiviteter </a:t>
          </a:r>
          <a:br>
            <a:rPr kumimoji="0" lang="sv-SE" sz="1400" b="0" i="0" u="none" strike="noStrike" cap="none" spc="0" normalizeH="0" baseline="0" noProof="0">
              <a:ln>
                <a:noFill/>
              </a:ln>
              <a:solidFill>
                <a:sysClr val="window" lastClr="FFFFFF"/>
              </a:solidFill>
              <a:effectLst/>
              <a:uLnTx/>
              <a:uFillTx/>
              <a:latin typeface="Arial"/>
              <a:ea typeface="+mn-ea"/>
              <a:cs typeface="+mn-cs"/>
            </a:rPr>
          </a:br>
          <a:r>
            <a:rPr kumimoji="0" lang="sv-SE" sz="1400" b="0" i="0" u="none" strike="noStrike" cap="none" spc="0" normalizeH="0" baseline="0" noProof="0">
              <a:ln>
                <a:noFill/>
              </a:ln>
              <a:solidFill>
                <a:sysClr val="window" lastClr="FFFFFF"/>
              </a:solidFill>
              <a:effectLst/>
              <a:uLnTx/>
              <a:uFillTx/>
              <a:latin typeface="Arial"/>
              <a:ea typeface="+mn-ea"/>
              <a:cs typeface="+mn-cs"/>
            </a:rPr>
            <a:t>inom projekttiden</a:t>
          </a:r>
        </a:p>
        <a:p>
          <a:pPr algn="l">
            <a:lnSpc>
              <a:spcPct val="90000"/>
            </a:lnSpc>
            <a:buClrTx/>
            <a:buSzTx/>
            <a:buFontTx/>
            <a:buNone/>
          </a:pPr>
          <a:endParaRPr kumimoji="0" lang="sv-SE" sz="1200" b="0" i="0" u="none" strike="noStrike" cap="none" spc="0" normalizeH="0" baseline="0" noProof="0">
            <a:ln>
              <a:noFill/>
            </a:ln>
            <a:solidFill>
              <a:sysClr val="window" lastClr="FFFFFF"/>
            </a:solidFill>
            <a:effectLst/>
            <a:uLnTx/>
            <a:uFillTx/>
            <a:latin typeface="Arial"/>
            <a:ea typeface="+mn-ea"/>
            <a:cs typeface="+mn-cs"/>
          </a:endParaRPr>
        </a:p>
        <a:p>
          <a:pPr algn="l">
            <a:lnSpc>
              <a:spcPts val="1800"/>
            </a:lnSpc>
            <a:buClrTx/>
            <a:buSzTx/>
            <a:buFont typeface="Arial" panose="020B0604020202020204" pitchFamily="34" charset="0"/>
            <a:buNone/>
          </a:pPr>
          <a:r>
            <a:rPr kumimoji="0" lang="sv-SE" sz="1400" b="0" i="0" u="none" strike="noStrike" cap="none" spc="0" normalizeH="0" baseline="0" noProof="0">
              <a:ln>
                <a:noFill/>
              </a:ln>
              <a:solidFill>
                <a:sysClr val="window" lastClr="FFFFFF"/>
              </a:solidFill>
              <a:effectLst/>
              <a:uLnTx/>
              <a:uFillTx/>
              <a:latin typeface="Arial"/>
              <a:ea typeface="+mn-ea"/>
              <a:cs typeface="+mn-cs"/>
            </a:rPr>
            <a:t>● Prototyp, produkt, tjänst</a:t>
          </a:r>
          <a:br>
            <a:rPr kumimoji="0" lang="sv-SE" sz="1400" b="0" i="0" u="none" strike="noStrike" cap="none" spc="0" normalizeH="0" baseline="0" noProof="0">
              <a:ln>
                <a:noFill/>
              </a:ln>
              <a:solidFill>
                <a:sysClr val="window" lastClr="FFFFFF"/>
              </a:solidFill>
              <a:effectLst/>
              <a:uLnTx/>
              <a:uFillTx/>
              <a:latin typeface="Arial"/>
              <a:ea typeface="+mn-ea"/>
              <a:cs typeface="+mn-cs"/>
            </a:rPr>
          </a:br>
          <a:r>
            <a:rPr kumimoji="0" lang="sv-SE" sz="1400" b="0" i="0" u="none" strike="noStrike" cap="none" spc="0" normalizeH="0" baseline="0" noProof="0">
              <a:ln>
                <a:noFill/>
              </a:ln>
              <a:solidFill>
                <a:sysClr val="window" lastClr="FFFFFF"/>
              </a:solidFill>
              <a:effectLst/>
              <a:uLnTx/>
              <a:uFillTx/>
              <a:latin typeface="Arial"/>
              <a:ea typeface="+mn-ea"/>
              <a:cs typeface="+mn-cs"/>
            </a:rPr>
            <a:t>● Publikationer </a:t>
          </a:r>
          <a:br>
            <a:rPr kumimoji="0" lang="sv-SE" sz="1400" b="0" i="0" u="none" strike="noStrike" cap="none" spc="0" normalizeH="0" baseline="0" noProof="0">
              <a:ln>
                <a:noFill/>
              </a:ln>
              <a:solidFill>
                <a:sysClr val="window" lastClr="FFFFFF"/>
              </a:solidFill>
              <a:effectLst/>
              <a:uLnTx/>
              <a:uFillTx/>
              <a:latin typeface="Arial"/>
              <a:ea typeface="+mn-ea"/>
              <a:cs typeface="+mn-cs"/>
            </a:rPr>
          </a:br>
          <a:r>
            <a:rPr kumimoji="0" lang="sv-SE" sz="1400" b="0" i="0" u="none" strike="noStrike" cap="none" spc="0" normalizeH="0" baseline="0" noProof="0">
              <a:ln>
                <a:noFill/>
              </a:ln>
              <a:solidFill>
                <a:sysClr val="window" lastClr="FFFFFF"/>
              </a:solidFill>
              <a:effectLst/>
              <a:uLnTx/>
              <a:uFillTx/>
              <a:latin typeface="Arial"/>
              <a:ea typeface="+mn-ea"/>
              <a:cs typeface="+mn-cs"/>
            </a:rPr>
            <a:t>● Kunskap</a:t>
          </a:r>
          <a:br>
            <a:rPr kumimoji="0" lang="sv-SE" sz="1400" b="0" i="0" u="none" strike="noStrike" cap="none" spc="0" normalizeH="0" baseline="0" noProof="0">
              <a:ln>
                <a:noFill/>
              </a:ln>
              <a:solidFill>
                <a:sysClr val="window" lastClr="FFFFFF"/>
              </a:solidFill>
              <a:effectLst/>
              <a:uLnTx/>
              <a:uFillTx/>
              <a:latin typeface="Arial"/>
              <a:ea typeface="+mn-ea"/>
              <a:cs typeface="+mn-cs"/>
            </a:rPr>
          </a:br>
          <a:r>
            <a:rPr kumimoji="0" lang="sv-SE" sz="1400" b="0" i="0" u="none" strike="noStrike" cap="none" spc="0" normalizeH="0" baseline="0" noProof="0">
              <a:ln>
                <a:noFill/>
              </a:ln>
              <a:solidFill>
                <a:sysClr val="window" lastClr="FFFFFF"/>
              </a:solidFill>
              <a:effectLst/>
              <a:uLnTx/>
              <a:uFillTx/>
              <a:latin typeface="Arial"/>
              <a:ea typeface="+mn-ea"/>
              <a:cs typeface="+mn-cs"/>
            </a:rPr>
            <a:t>● Nya eller utökade nätverk</a:t>
          </a:r>
          <a:br>
            <a:rPr kumimoji="0" lang="sv-SE" sz="1400" b="0" i="0" u="none" strike="noStrike" cap="none" spc="0" normalizeH="0" baseline="0" noProof="0">
              <a:ln>
                <a:noFill/>
              </a:ln>
              <a:solidFill>
                <a:sysClr val="window" lastClr="FFFFFF"/>
              </a:solidFill>
              <a:effectLst/>
              <a:uLnTx/>
              <a:uFillTx/>
              <a:latin typeface="Arial"/>
              <a:ea typeface="+mn-ea"/>
              <a:cs typeface="+mn-cs"/>
            </a:rPr>
          </a:br>
          <a:r>
            <a:rPr kumimoji="0" lang="sv-SE" sz="1400" b="0" i="0" u="none" strike="noStrike" cap="none" spc="0" normalizeH="0" baseline="0" noProof="0">
              <a:ln>
                <a:noFill/>
              </a:ln>
              <a:solidFill>
                <a:sysClr val="window" lastClr="FFFFFF"/>
              </a:solidFill>
              <a:effectLst/>
              <a:uLnTx/>
              <a:uFillTx/>
              <a:latin typeface="Arial"/>
              <a:ea typeface="+mn-ea"/>
              <a:cs typeface="+mn-cs"/>
            </a:rPr>
            <a:t>● Disputerade</a:t>
          </a:r>
          <a:endParaRPr lang="sv-SE" sz="1400" b="0" u="none">
            <a:solidFill>
              <a:sysClr val="window" lastClr="FFFFFF"/>
            </a:solidFill>
            <a:effectLst/>
            <a:latin typeface="Arial"/>
            <a:ea typeface="+mn-ea"/>
            <a:cs typeface="+mn-cs"/>
          </a:endParaRPr>
        </a:p>
      </dgm:t>
    </dgm:pt>
    <dgm:pt modelId="{540D061E-D4FE-4BCC-9942-3C5E2ED549CF}" type="parTrans" cxnId="{0FA442BF-DD58-498F-B71F-1456C90E29EC}">
      <dgm:prSet/>
      <dgm:spPr/>
      <dgm:t>
        <a:bodyPr/>
        <a:lstStyle/>
        <a:p>
          <a:endParaRPr lang="sv-SE"/>
        </a:p>
      </dgm:t>
    </dgm:pt>
    <dgm:pt modelId="{5964C47A-4303-4EC3-B99E-5C2261A5F6DE}" type="sibTrans" cxnId="{0FA442BF-DD58-498F-B71F-1456C90E29EC}">
      <dgm:prSet/>
      <dgm:spPr>
        <a:xfrm>
          <a:off x="4052291" y="2241083"/>
          <a:ext cx="190120" cy="190121"/>
        </a:xfrm>
        <a:prstGeom prst="rightArrow">
          <a:avLst/>
        </a:prstGeom>
        <a:solidFill>
          <a:sysClr val="windowText" lastClr="000000"/>
        </a:solidFill>
        <a:ln>
          <a:noFill/>
        </a:ln>
        <a:effectLst/>
      </dgm:spPr>
      <dgm:t>
        <a:bodyPr/>
        <a:lstStyle/>
        <a:p>
          <a:pPr>
            <a:buNone/>
          </a:pPr>
          <a:endParaRPr lang="sv-SE">
            <a:solidFill>
              <a:sysClr val="window" lastClr="FFFFFF"/>
            </a:solidFill>
            <a:latin typeface="Arial"/>
            <a:ea typeface="+mn-ea"/>
            <a:cs typeface="+mn-cs"/>
          </a:endParaRPr>
        </a:p>
      </dgm:t>
    </dgm:pt>
    <dgm:pt modelId="{401260A0-6BF1-4490-BE28-39369A5C058D}">
      <dgm:prSet phldrT="[Text]" custT="1"/>
      <dgm:spPr>
        <a:xfrm>
          <a:off x="4302430" y="828320"/>
          <a:ext cx="1777211" cy="3015648"/>
        </a:xfrm>
        <a:prstGeom prst="rect">
          <a:avLst/>
        </a:prstGeom>
        <a:solidFill>
          <a:srgbClr val="0090BD"/>
        </a:solidFill>
        <a:ln w="25400" cap="flat" cmpd="sng" algn="ctr">
          <a:noFill/>
          <a:prstDash val="solid"/>
        </a:ln>
        <a:effectLst/>
      </dgm:spPr>
      <dgm:t>
        <a:bodyPr lIns="108000" tIns="108000" rIns="108000" anchor="t"/>
        <a:lstStyle/>
        <a:p>
          <a:pPr algn="l">
            <a:lnSpc>
              <a:spcPct val="100000"/>
            </a:lnSpc>
            <a:buFont typeface="Arial" panose="020B0604020202020204" pitchFamily="34" charset="0"/>
            <a:buNone/>
          </a:pPr>
          <a:r>
            <a:rPr lang="sv-SE" sz="2000" b="1" u="none">
              <a:solidFill>
                <a:sysClr val="window" lastClr="FFFFFF"/>
              </a:solidFill>
              <a:latin typeface="Arial"/>
              <a:ea typeface="+mn-ea"/>
              <a:cs typeface="+mn-cs"/>
            </a:rPr>
            <a:t>Kortsiktiga </a:t>
          </a:r>
          <a:br>
            <a:rPr lang="sv-SE" sz="2000" b="1" u="none">
              <a:solidFill>
                <a:sysClr val="window" lastClr="FFFFFF"/>
              </a:solidFill>
              <a:latin typeface="Arial"/>
              <a:ea typeface="+mn-ea"/>
              <a:cs typeface="+mn-cs"/>
            </a:rPr>
          </a:br>
          <a:r>
            <a:rPr lang="sv-SE" sz="2000" b="1" u="none">
              <a:solidFill>
                <a:sysClr val="window" lastClr="FFFFFF"/>
              </a:solidFill>
              <a:latin typeface="Arial"/>
              <a:ea typeface="+mn-ea"/>
              <a:cs typeface="+mn-cs"/>
            </a:rPr>
            <a:t>effekter</a:t>
          </a:r>
          <a:br>
            <a:rPr lang="sv-SE" sz="1200" b="1" u="none">
              <a:solidFill>
                <a:sysClr val="window" lastClr="FFFFFF"/>
              </a:solidFill>
              <a:latin typeface="Arial"/>
              <a:ea typeface="+mn-ea"/>
              <a:cs typeface="+mn-cs"/>
            </a:rPr>
          </a:br>
          <a:endParaRPr lang="sv-SE" sz="1200" b="1" u="none">
            <a:solidFill>
              <a:sysClr val="window" lastClr="FFFFFF"/>
            </a:solidFill>
            <a:latin typeface="Arial"/>
            <a:ea typeface="+mn-ea"/>
            <a:cs typeface="+mn-cs"/>
          </a:endParaRPr>
        </a:p>
        <a:p>
          <a:pPr algn="l">
            <a:lnSpc>
              <a:spcPts val="1600"/>
            </a:lnSpc>
            <a:buFont typeface="Arial" panose="020B0604020202020204" pitchFamily="34" charset="0"/>
            <a:buNone/>
          </a:pPr>
          <a:r>
            <a:rPr lang="sv-SE" sz="1400" u="none">
              <a:solidFill>
                <a:sysClr val="window" lastClr="FFFFFF"/>
              </a:solidFill>
              <a:latin typeface="Arial"/>
              <a:ea typeface="+mn-ea"/>
              <a:cs typeface="+mn-cs"/>
            </a:rPr>
            <a:t>Direkt nytta av resultaten för projektdeltagare. Kan uppstå efter projektslut</a:t>
          </a:r>
        </a:p>
        <a:p>
          <a:pPr algn="l">
            <a:lnSpc>
              <a:spcPct val="90000"/>
            </a:lnSpc>
            <a:buFont typeface="Arial" panose="020B0604020202020204" pitchFamily="34" charset="0"/>
            <a:buNone/>
          </a:pPr>
          <a:endParaRPr lang="sv-SE" sz="1200" u="none">
            <a:solidFill>
              <a:sysClr val="window" lastClr="FFFFFF"/>
            </a:solidFill>
            <a:latin typeface="Arial"/>
            <a:ea typeface="+mn-ea"/>
            <a:cs typeface="+mn-cs"/>
          </a:endParaRPr>
        </a:p>
        <a:p>
          <a:pPr algn="l">
            <a:lnSpc>
              <a:spcPts val="1800"/>
            </a:lnSpc>
            <a:buFont typeface="Arial" panose="020B0604020202020204" pitchFamily="34" charset="0"/>
            <a:buNone/>
          </a:pPr>
          <a:r>
            <a:rPr kumimoji="0" lang="sv-SE" sz="1400" b="0" i="0" u="none" strike="noStrike" cap="none" spc="0" normalizeH="0" baseline="0" noProof="0">
              <a:ln>
                <a:noFill/>
              </a:ln>
              <a:solidFill>
                <a:sysClr val="window" lastClr="FFFFFF"/>
              </a:solidFill>
              <a:effectLst/>
              <a:uLnTx/>
              <a:uFillTx/>
              <a:latin typeface="Arial"/>
              <a:ea typeface="+mn-ea"/>
              <a:cs typeface="+mn-cs"/>
            </a:rPr>
            <a:t>● </a:t>
          </a:r>
          <a:r>
            <a:rPr lang="sv-SE" sz="1400" u="none">
              <a:solidFill>
                <a:sysClr val="window" lastClr="FFFFFF"/>
              </a:solidFill>
              <a:latin typeface="Arial"/>
              <a:ea typeface="+mn-ea"/>
              <a:cs typeface="+mn-cs"/>
            </a:rPr>
            <a:t>Förmågehöjning</a:t>
          </a:r>
          <a:br>
            <a:rPr lang="sv-SE" sz="1400" u="none">
              <a:solidFill>
                <a:sysClr val="window" lastClr="FFFFFF"/>
              </a:solidFill>
              <a:latin typeface="Arial"/>
              <a:ea typeface="+mn-ea"/>
              <a:cs typeface="+mn-cs"/>
            </a:rPr>
          </a:br>
          <a:r>
            <a:rPr kumimoji="0" lang="sv-SE" sz="1400" b="0" i="0" u="none" strike="noStrike" cap="none" spc="0" normalizeH="0" baseline="0" noProof="0">
              <a:ln>
                <a:noFill/>
              </a:ln>
              <a:solidFill>
                <a:sysClr val="window" lastClr="FFFFFF"/>
              </a:solidFill>
              <a:effectLst/>
              <a:uLnTx/>
              <a:uFillTx/>
              <a:latin typeface="Arial"/>
              <a:ea typeface="+mn-ea"/>
              <a:cs typeface="+mn-cs"/>
            </a:rPr>
            <a:t>● </a:t>
          </a:r>
          <a:r>
            <a:rPr lang="sv-SE" sz="1400" u="none">
              <a:solidFill>
                <a:sysClr val="window" lastClr="FFFFFF"/>
              </a:solidFill>
              <a:latin typeface="Arial"/>
              <a:ea typeface="+mn-ea"/>
              <a:cs typeface="+mn-cs"/>
            </a:rPr>
            <a:t>Kunskapsspridning</a:t>
          </a:r>
          <a:br>
            <a:rPr lang="sv-SE" sz="1400" u="none">
              <a:solidFill>
                <a:sysClr val="window" lastClr="FFFFFF"/>
              </a:solidFill>
              <a:latin typeface="Arial"/>
              <a:ea typeface="+mn-ea"/>
              <a:cs typeface="+mn-cs"/>
            </a:rPr>
          </a:br>
          <a:r>
            <a:rPr kumimoji="0" lang="sv-SE" sz="1400" b="0" i="0" u="none" strike="noStrike" cap="none" spc="0" normalizeH="0" baseline="0" noProof="0">
              <a:ln>
                <a:noFill/>
              </a:ln>
              <a:solidFill>
                <a:sysClr val="window" lastClr="FFFFFF"/>
              </a:solidFill>
              <a:effectLst/>
              <a:uLnTx/>
              <a:uFillTx/>
              <a:latin typeface="Arial"/>
              <a:ea typeface="+mn-ea"/>
              <a:cs typeface="+mn-cs"/>
            </a:rPr>
            <a:t>● </a:t>
          </a:r>
          <a:r>
            <a:rPr lang="sv-SE" sz="1400" u="none">
              <a:solidFill>
                <a:sysClr val="window" lastClr="FFFFFF"/>
              </a:solidFill>
              <a:latin typeface="Arial"/>
              <a:ea typeface="+mn-ea"/>
              <a:cs typeface="+mn-cs"/>
            </a:rPr>
            <a:t>Följdinvesteringar</a:t>
          </a:r>
          <a:br>
            <a:rPr lang="sv-SE" sz="1400" u="none">
              <a:solidFill>
                <a:sysClr val="window" lastClr="FFFFFF"/>
              </a:solidFill>
              <a:latin typeface="Arial"/>
              <a:ea typeface="+mn-ea"/>
              <a:cs typeface="+mn-cs"/>
            </a:rPr>
          </a:br>
          <a:r>
            <a:rPr kumimoji="0" lang="sv-SE" sz="1400" b="0" i="0" u="none" strike="noStrike" cap="none" spc="0" normalizeH="0" baseline="0" noProof="0">
              <a:ln>
                <a:noFill/>
              </a:ln>
              <a:solidFill>
                <a:sysClr val="window" lastClr="FFFFFF"/>
              </a:solidFill>
              <a:effectLst/>
              <a:uLnTx/>
              <a:uFillTx/>
              <a:latin typeface="Arial"/>
              <a:ea typeface="+mn-ea"/>
              <a:cs typeface="+mn-cs"/>
            </a:rPr>
            <a:t>● </a:t>
          </a:r>
          <a:r>
            <a:rPr lang="sv-SE" sz="1400" u="none">
              <a:solidFill>
                <a:sysClr val="window" lastClr="FFFFFF"/>
              </a:solidFill>
              <a:latin typeface="Arial"/>
              <a:ea typeface="+mn-ea"/>
              <a:cs typeface="+mn-cs"/>
            </a:rPr>
            <a:t>Marknadslansering</a:t>
          </a:r>
        </a:p>
      </dgm:t>
    </dgm:pt>
    <dgm:pt modelId="{F6BEEBB6-C2E3-4022-8B47-D8958C72294B}" type="parTrans" cxnId="{698CADF4-8C6B-4FF6-9D6D-12296F760E94}">
      <dgm:prSet/>
      <dgm:spPr/>
      <dgm:t>
        <a:bodyPr/>
        <a:lstStyle/>
        <a:p>
          <a:endParaRPr lang="sv-SE"/>
        </a:p>
      </dgm:t>
    </dgm:pt>
    <dgm:pt modelId="{8E7FCA74-0E19-43A1-B1EA-2BA17C879010}" type="sibTrans" cxnId="{698CADF4-8C6B-4FF6-9D6D-12296F760E94}">
      <dgm:prSet/>
      <dgm:spPr>
        <a:xfrm>
          <a:off x="6149252" y="2241083"/>
          <a:ext cx="190120" cy="190121"/>
        </a:xfrm>
        <a:prstGeom prst="rightArrow">
          <a:avLst/>
        </a:prstGeom>
        <a:solidFill>
          <a:sysClr val="windowText" lastClr="000000"/>
        </a:solidFill>
        <a:ln>
          <a:noFill/>
        </a:ln>
        <a:effectLst/>
      </dgm:spPr>
      <dgm:t>
        <a:bodyPr/>
        <a:lstStyle/>
        <a:p>
          <a:pPr>
            <a:buNone/>
          </a:pPr>
          <a:endParaRPr lang="sv-SE">
            <a:solidFill>
              <a:sysClr val="window" lastClr="FFFFFF"/>
            </a:solidFill>
            <a:latin typeface="Arial"/>
            <a:ea typeface="+mn-ea"/>
            <a:cs typeface="+mn-cs"/>
          </a:endParaRPr>
        </a:p>
      </dgm:t>
    </dgm:pt>
    <dgm:pt modelId="{0075C32D-9F72-4375-8D07-B0C802D4A47D}">
      <dgm:prSet phldrT="[Text]" custT="1"/>
      <dgm:spPr>
        <a:xfrm>
          <a:off x="6399392" y="828320"/>
          <a:ext cx="1808714" cy="3015648"/>
        </a:xfrm>
        <a:prstGeom prst="rect">
          <a:avLst/>
        </a:prstGeom>
        <a:solidFill>
          <a:srgbClr val="0090BD"/>
        </a:solidFill>
        <a:ln w="25400" cap="flat" cmpd="sng" algn="ctr">
          <a:noFill/>
          <a:prstDash val="solid"/>
        </a:ln>
        <a:effectLst/>
      </dgm:spPr>
      <dgm:t>
        <a:bodyPr lIns="108000" tIns="108000" rIns="108000" anchor="t"/>
        <a:lstStyle/>
        <a:p>
          <a:pPr algn="l">
            <a:lnSpc>
              <a:spcPct val="100000"/>
            </a:lnSpc>
            <a:buNone/>
          </a:pPr>
          <a:r>
            <a:rPr lang="sv-SE" sz="2000" b="1" u="none">
              <a:solidFill>
                <a:sysClr val="window" lastClr="FFFFFF"/>
              </a:solidFill>
              <a:latin typeface="Arial"/>
              <a:ea typeface="+mn-ea"/>
              <a:cs typeface="+mn-cs"/>
            </a:rPr>
            <a:t>Långsiktiga </a:t>
          </a:r>
          <a:br>
            <a:rPr lang="sv-SE" sz="2000" b="1" u="none">
              <a:solidFill>
                <a:sysClr val="window" lastClr="FFFFFF"/>
              </a:solidFill>
              <a:latin typeface="Arial"/>
              <a:ea typeface="+mn-ea"/>
              <a:cs typeface="+mn-cs"/>
            </a:rPr>
          </a:br>
          <a:r>
            <a:rPr lang="sv-SE" sz="2000" b="1" u="none">
              <a:solidFill>
                <a:sysClr val="window" lastClr="FFFFFF"/>
              </a:solidFill>
              <a:latin typeface="Arial"/>
              <a:ea typeface="+mn-ea"/>
              <a:cs typeface="+mn-cs"/>
            </a:rPr>
            <a:t>effekter</a:t>
          </a:r>
          <a:br>
            <a:rPr lang="sv-SE" sz="1200" b="1" u="none">
              <a:solidFill>
                <a:sysClr val="window" lastClr="FFFFFF"/>
              </a:solidFill>
              <a:latin typeface="Arial"/>
              <a:ea typeface="+mn-ea"/>
              <a:cs typeface="+mn-cs"/>
            </a:rPr>
          </a:br>
          <a:endParaRPr lang="sv-SE" sz="1200" b="1" u="none">
            <a:solidFill>
              <a:sysClr val="window" lastClr="FFFFFF"/>
            </a:solidFill>
            <a:latin typeface="Arial"/>
            <a:ea typeface="+mn-ea"/>
            <a:cs typeface="+mn-cs"/>
          </a:endParaRPr>
        </a:p>
        <a:p>
          <a:pPr algn="l">
            <a:lnSpc>
              <a:spcPts val="1600"/>
            </a:lnSpc>
            <a:buNone/>
          </a:pPr>
          <a:r>
            <a:rPr lang="sv-SE" sz="1400" u="none">
              <a:solidFill>
                <a:sysClr val="window" lastClr="FFFFFF"/>
              </a:solidFill>
              <a:latin typeface="Arial"/>
              <a:ea typeface="+mn-ea"/>
              <a:cs typeface="+mn-cs"/>
            </a:rPr>
            <a:t>För organisationer och samhället, uppstår relativt lång tid efter projektslut</a:t>
          </a:r>
          <a:br>
            <a:rPr lang="sv-SE" sz="1400" u="none">
              <a:solidFill>
                <a:sysClr val="window" lastClr="FFFFFF"/>
              </a:solidFill>
              <a:latin typeface="Arial"/>
              <a:ea typeface="+mn-ea"/>
              <a:cs typeface="+mn-cs"/>
            </a:rPr>
          </a:br>
          <a:endParaRPr lang="sv-SE" sz="1200" u="none">
            <a:solidFill>
              <a:sysClr val="window" lastClr="FFFFFF"/>
            </a:solidFill>
            <a:latin typeface="Arial"/>
            <a:ea typeface="+mn-ea"/>
            <a:cs typeface="+mn-cs"/>
          </a:endParaRPr>
        </a:p>
        <a:p>
          <a:pPr algn="l">
            <a:lnSpc>
              <a:spcPts val="1800"/>
            </a:lnSpc>
            <a:buNone/>
          </a:pPr>
          <a:r>
            <a:rPr kumimoji="0" lang="sv-SE" sz="1400" b="0" i="0" u="none" strike="noStrike" cap="none" spc="0" normalizeH="0" baseline="0" noProof="0">
              <a:ln>
                <a:noFill/>
              </a:ln>
              <a:solidFill>
                <a:sysClr val="window" lastClr="FFFFFF"/>
              </a:solidFill>
              <a:effectLst/>
              <a:uLnTx/>
              <a:uFillTx/>
              <a:latin typeface="Arial"/>
              <a:ea typeface="+mn-ea"/>
              <a:cs typeface="+mn-cs"/>
            </a:rPr>
            <a:t>● Hållbar tillväxt</a:t>
          </a:r>
          <a:br>
            <a:rPr kumimoji="0" lang="sv-SE" sz="1400" b="0" i="0" u="none" strike="noStrike" cap="none" spc="0" normalizeH="0" baseline="0" noProof="0">
              <a:ln>
                <a:noFill/>
              </a:ln>
              <a:solidFill>
                <a:sysClr val="window" lastClr="FFFFFF"/>
              </a:solidFill>
              <a:effectLst/>
              <a:uLnTx/>
              <a:uFillTx/>
              <a:latin typeface="Arial"/>
              <a:ea typeface="+mn-ea"/>
              <a:cs typeface="+mn-cs"/>
            </a:rPr>
          </a:br>
          <a:r>
            <a:rPr kumimoji="0" lang="sv-SE" sz="1400" b="0" i="0" u="none" strike="noStrike" cap="none" spc="0" normalizeH="0" baseline="0" noProof="0">
              <a:ln>
                <a:noFill/>
              </a:ln>
              <a:solidFill>
                <a:sysClr val="window" lastClr="FFFFFF"/>
              </a:solidFill>
              <a:effectLst/>
              <a:uLnTx/>
              <a:uFillTx/>
              <a:latin typeface="Arial"/>
              <a:ea typeface="+mn-ea"/>
              <a:cs typeface="+mn-cs"/>
            </a:rPr>
            <a:t>● Konkurrenskraft </a:t>
          </a:r>
          <a:br>
            <a:rPr kumimoji="0" lang="sv-SE" sz="1400" b="0" i="0" u="none" strike="noStrike" cap="none" spc="0" normalizeH="0" baseline="0" noProof="0">
              <a:ln>
                <a:noFill/>
              </a:ln>
              <a:solidFill>
                <a:sysClr val="window" lastClr="FFFFFF"/>
              </a:solidFill>
              <a:effectLst/>
              <a:uLnTx/>
              <a:uFillTx/>
              <a:latin typeface="Arial"/>
              <a:ea typeface="+mn-ea"/>
              <a:cs typeface="+mn-cs"/>
            </a:rPr>
          </a:br>
          <a:r>
            <a:rPr kumimoji="0" lang="sv-SE" sz="1400" b="0" i="0" u="none" strike="noStrike" cap="none" spc="0" normalizeH="0" baseline="0" noProof="0">
              <a:ln>
                <a:noFill/>
              </a:ln>
              <a:solidFill>
                <a:sysClr val="window" lastClr="FFFFFF"/>
              </a:solidFill>
              <a:effectLst/>
              <a:uLnTx/>
              <a:uFillTx/>
              <a:latin typeface="Arial"/>
              <a:ea typeface="+mn-ea"/>
              <a:cs typeface="+mn-cs"/>
            </a:rPr>
            <a:t>● Samhällsutmaningar </a:t>
          </a:r>
        </a:p>
        <a:p>
          <a:pPr algn="l">
            <a:lnSpc>
              <a:spcPct val="90000"/>
            </a:lnSpc>
            <a:buClrTx/>
            <a:buSzTx/>
            <a:buFont typeface="Arial" panose="020B0604020202020204" pitchFamily="34" charset="0"/>
            <a:buNone/>
          </a:pPr>
          <a:endParaRPr lang="sv-SE" sz="1200" u="none">
            <a:solidFill>
              <a:sysClr val="window" lastClr="FFFFFF"/>
            </a:solidFill>
            <a:latin typeface="Arial"/>
            <a:ea typeface="+mn-ea"/>
            <a:cs typeface="+mn-cs"/>
          </a:endParaRPr>
        </a:p>
      </dgm:t>
    </dgm:pt>
    <dgm:pt modelId="{0D0D8D9F-1D93-4291-B549-7F2D44A449E8}" type="parTrans" cxnId="{B1D7DAF8-7B0A-4C46-8AD8-C21F7BF90B73}">
      <dgm:prSet/>
      <dgm:spPr/>
      <dgm:t>
        <a:bodyPr/>
        <a:lstStyle/>
        <a:p>
          <a:endParaRPr lang="sv-SE"/>
        </a:p>
      </dgm:t>
    </dgm:pt>
    <dgm:pt modelId="{A5FCA10D-F040-4BD7-97A6-33E7138392AD}" type="sibTrans" cxnId="{B1D7DAF8-7B0A-4C46-8AD8-C21F7BF90B73}">
      <dgm:prSet/>
      <dgm:spPr/>
      <dgm:t>
        <a:bodyPr/>
        <a:lstStyle/>
        <a:p>
          <a:endParaRPr lang="sv-SE"/>
        </a:p>
      </dgm:t>
    </dgm:pt>
    <dgm:pt modelId="{B7FDA32A-A832-4867-A4C9-E4F57D4DAD4E}">
      <dgm:prSet custT="1"/>
      <dgm:spPr>
        <a:xfrm>
          <a:off x="6034" y="828320"/>
          <a:ext cx="1789354" cy="3015648"/>
        </a:xfrm>
        <a:prstGeom prst="rect">
          <a:avLst/>
        </a:prstGeom>
        <a:solidFill>
          <a:srgbClr val="0090BD"/>
        </a:solidFill>
        <a:ln w="25400" cap="flat" cmpd="sng" algn="ctr">
          <a:noFill/>
          <a:prstDash val="solid"/>
        </a:ln>
        <a:effectLst/>
      </dgm:spPr>
      <dgm:t>
        <a:bodyPr lIns="108000" tIns="108000" rIns="108000" anchor="t"/>
        <a:lstStyle/>
        <a:p>
          <a:pPr algn="l">
            <a:lnSpc>
              <a:spcPct val="100000"/>
            </a:lnSpc>
            <a:buNone/>
          </a:pPr>
          <a:r>
            <a:rPr kumimoji="0" lang="sv-SE" sz="2000" b="1" i="0" u="none" strike="noStrike" cap="none" spc="0" normalizeH="0" baseline="0" noProof="0">
              <a:ln>
                <a:noFill/>
              </a:ln>
              <a:solidFill>
                <a:sysClr val="window" lastClr="FFFFFF"/>
              </a:solidFill>
              <a:effectLst/>
              <a:uLnTx/>
              <a:uFillTx/>
              <a:latin typeface="Arial"/>
              <a:ea typeface="+mn-ea"/>
              <a:cs typeface="+mn-cs"/>
            </a:rPr>
            <a:t>Aktiviteter </a:t>
          </a:r>
          <a:br>
            <a:rPr kumimoji="0" lang="sv-SE" sz="2000" b="1" i="0" u="none" strike="noStrike" cap="none" spc="0" normalizeH="0" baseline="0" noProof="0">
              <a:ln>
                <a:noFill/>
              </a:ln>
              <a:solidFill>
                <a:sysClr val="window" lastClr="FFFFFF"/>
              </a:solidFill>
              <a:effectLst/>
              <a:uLnTx/>
              <a:uFillTx/>
              <a:latin typeface="Arial"/>
              <a:ea typeface="+mn-ea"/>
              <a:cs typeface="+mn-cs"/>
            </a:rPr>
          </a:br>
          <a:r>
            <a:rPr kumimoji="0" lang="sv-SE" sz="2000" b="1" i="0" u="none" strike="noStrike" cap="none" spc="0" normalizeH="0" baseline="0" noProof="0">
              <a:ln>
                <a:noFill/>
              </a:ln>
              <a:solidFill>
                <a:sysClr val="window" lastClr="FFFFFF"/>
              </a:solidFill>
              <a:effectLst/>
              <a:uLnTx/>
              <a:uFillTx/>
              <a:latin typeface="Arial"/>
              <a:ea typeface="+mn-ea"/>
              <a:cs typeface="+mn-cs"/>
            </a:rPr>
            <a:t>och insatser</a:t>
          </a:r>
        </a:p>
        <a:p>
          <a:pPr algn="l">
            <a:lnSpc>
              <a:spcPts val="1600"/>
            </a:lnSpc>
            <a:buClrTx/>
            <a:buSzTx/>
            <a:buFontTx/>
            <a:buNone/>
          </a:pPr>
          <a:br>
            <a:rPr kumimoji="0" lang="sv-SE" sz="1200" b="0" i="0" u="none" strike="noStrike" cap="none" spc="0" normalizeH="0" baseline="0" noProof="0">
              <a:ln>
                <a:noFill/>
              </a:ln>
              <a:solidFill>
                <a:sysClr val="window" lastClr="FFFFFF"/>
              </a:solidFill>
              <a:effectLst/>
              <a:uLnTx/>
              <a:uFillTx/>
              <a:latin typeface="Arial"/>
              <a:ea typeface="+mn-ea"/>
              <a:cs typeface="+mn-cs"/>
            </a:rPr>
          </a:br>
          <a:r>
            <a:rPr kumimoji="0" lang="sv-SE" sz="1400" b="0" i="0" u="none" strike="noStrike" cap="none" spc="0" normalizeH="0" baseline="0" noProof="0">
              <a:ln>
                <a:noFill/>
              </a:ln>
              <a:solidFill>
                <a:sysClr val="window" lastClr="FFFFFF"/>
              </a:solidFill>
              <a:effectLst/>
              <a:uLnTx/>
              <a:uFillTx/>
              <a:latin typeface="Arial"/>
              <a:ea typeface="+mn-ea"/>
              <a:cs typeface="+mn-cs"/>
            </a:rPr>
            <a:t>Verksamhet som Strategiska innovationsprogram finansierar och genomför</a:t>
          </a:r>
          <a:endParaRPr lang="sv-SE" sz="1400" b="0" u="none">
            <a:solidFill>
              <a:sysClr val="window" lastClr="FFFFFF"/>
            </a:solidFill>
            <a:latin typeface="Arial"/>
            <a:ea typeface="+mn-ea"/>
            <a:cs typeface="+mn-cs"/>
          </a:endParaRPr>
        </a:p>
        <a:p>
          <a:pPr algn="l">
            <a:lnSpc>
              <a:spcPct val="90000"/>
            </a:lnSpc>
            <a:buNone/>
          </a:pPr>
          <a:endParaRPr lang="sv-SE" sz="1200" b="0" u="none">
            <a:solidFill>
              <a:sysClr val="window" lastClr="FFFFFF"/>
            </a:solidFill>
            <a:latin typeface="Arial"/>
            <a:ea typeface="+mn-ea"/>
            <a:cs typeface="+mn-cs"/>
          </a:endParaRPr>
        </a:p>
      </dgm:t>
    </dgm:pt>
    <dgm:pt modelId="{78776C7E-654B-4917-8A6E-83E2EE551C88}" type="parTrans" cxnId="{B78A67C2-A89D-424D-9EAF-1D8E2460E4D4}">
      <dgm:prSet/>
      <dgm:spPr/>
      <dgm:t>
        <a:bodyPr/>
        <a:lstStyle/>
        <a:p>
          <a:endParaRPr lang="sv-SE"/>
        </a:p>
      </dgm:t>
    </dgm:pt>
    <dgm:pt modelId="{89A89738-06B5-4931-BA97-769BDAAE8CF7}" type="sibTrans" cxnId="{B78A67C2-A89D-424D-9EAF-1D8E2460E4D4}">
      <dgm:prSet/>
      <dgm:spPr>
        <a:xfrm>
          <a:off x="1865000" y="2241083"/>
          <a:ext cx="190120" cy="190121"/>
        </a:xfrm>
        <a:prstGeom prst="rightArrow">
          <a:avLst/>
        </a:prstGeom>
        <a:solidFill>
          <a:sysClr val="windowText" lastClr="000000"/>
        </a:solidFill>
        <a:ln>
          <a:noFill/>
        </a:ln>
        <a:effectLst/>
      </dgm:spPr>
      <dgm:t>
        <a:bodyPr/>
        <a:lstStyle/>
        <a:p>
          <a:pPr>
            <a:buNone/>
          </a:pPr>
          <a:endParaRPr lang="sv-SE">
            <a:solidFill>
              <a:sysClr val="window" lastClr="FFFFFF"/>
            </a:solidFill>
            <a:latin typeface="Arial"/>
            <a:ea typeface="+mn-ea"/>
            <a:cs typeface="+mn-cs"/>
          </a:endParaRPr>
        </a:p>
      </dgm:t>
    </dgm:pt>
    <dgm:pt modelId="{0A03DD0B-D14C-42D7-92C2-08C4079D8DAD}" type="pres">
      <dgm:prSet presAssocID="{28B3E9B3-B71B-4D10-9663-AE2318FFB7C2}" presName="Name0" presStyleCnt="0">
        <dgm:presLayoutVars>
          <dgm:dir/>
          <dgm:resizeHandles val="exact"/>
        </dgm:presLayoutVars>
      </dgm:prSet>
      <dgm:spPr/>
    </dgm:pt>
    <dgm:pt modelId="{6FCF1ADB-A7CA-477F-B39F-0CAAAEDA7712}" type="pres">
      <dgm:prSet presAssocID="{B7FDA32A-A832-4867-A4C9-E4F57D4DAD4E}" presName="node" presStyleLbl="node1" presStyleIdx="0" presStyleCnt="4" custScaleX="223844" custScaleY="122324">
        <dgm:presLayoutVars>
          <dgm:bulletEnabled val="1"/>
        </dgm:presLayoutVars>
      </dgm:prSet>
      <dgm:spPr>
        <a:prstGeom prst="rect">
          <a:avLst/>
        </a:prstGeom>
      </dgm:spPr>
    </dgm:pt>
    <dgm:pt modelId="{31CA01C4-5331-4CA8-BE4F-92CE6DDF5E6A}" type="pres">
      <dgm:prSet presAssocID="{89A89738-06B5-4931-BA97-769BDAAE8CF7}" presName="sibTrans" presStyleLbl="sibTrans2D1" presStyleIdx="0" presStyleCnt="3" custScaleX="112187" custScaleY="95902"/>
      <dgm:spPr>
        <a:prstGeom prst="rightArrow">
          <a:avLst/>
        </a:prstGeom>
      </dgm:spPr>
    </dgm:pt>
    <dgm:pt modelId="{C608208E-2727-446C-BFCB-C13ECEA53E19}" type="pres">
      <dgm:prSet presAssocID="{89A89738-06B5-4931-BA97-769BDAAE8CF7}" presName="connectorText" presStyleLbl="sibTrans2D1" presStyleIdx="0" presStyleCnt="3"/>
      <dgm:spPr/>
    </dgm:pt>
    <dgm:pt modelId="{AA2C4E3A-16FE-4723-A3B3-4DF52F0E7DEF}" type="pres">
      <dgm:prSet presAssocID="{44825AC2-C8C3-4700-A72F-0F1EF1893FF9}" presName="node" presStyleLbl="node1" presStyleIdx="1" presStyleCnt="4" custScaleX="233625" custScaleY="122413">
        <dgm:presLayoutVars>
          <dgm:bulletEnabled val="1"/>
        </dgm:presLayoutVars>
      </dgm:prSet>
      <dgm:spPr>
        <a:prstGeom prst="rect">
          <a:avLst/>
        </a:prstGeom>
      </dgm:spPr>
    </dgm:pt>
    <dgm:pt modelId="{B390BDFE-EE8C-4EF7-BEDC-C9526AC0D0B6}" type="pres">
      <dgm:prSet presAssocID="{5964C47A-4303-4EC3-B99E-5C2261A5F6DE}" presName="sibTrans" presStyleLbl="sibTrans2D1" presStyleIdx="1" presStyleCnt="3" custScaleX="112187" custScaleY="95902"/>
      <dgm:spPr>
        <a:prstGeom prst="rightArrow">
          <a:avLst/>
        </a:prstGeom>
      </dgm:spPr>
    </dgm:pt>
    <dgm:pt modelId="{0293AA02-1662-4E0B-A85F-494E142D8299}" type="pres">
      <dgm:prSet presAssocID="{5964C47A-4303-4EC3-B99E-5C2261A5F6DE}" presName="connectorText" presStyleLbl="sibTrans2D1" presStyleIdx="1" presStyleCnt="3"/>
      <dgm:spPr/>
    </dgm:pt>
    <dgm:pt modelId="{CA6FE935-5E2B-41D3-BA02-23E95C6CE811}" type="pres">
      <dgm:prSet presAssocID="{401260A0-6BF1-4490-BE28-39369A5C058D}" presName="node" presStyleLbl="node1" presStyleIdx="2" presStyleCnt="4" custScaleX="222325" custScaleY="122324">
        <dgm:presLayoutVars>
          <dgm:bulletEnabled val="1"/>
        </dgm:presLayoutVars>
      </dgm:prSet>
      <dgm:spPr>
        <a:prstGeom prst="rect">
          <a:avLst/>
        </a:prstGeom>
      </dgm:spPr>
    </dgm:pt>
    <dgm:pt modelId="{619A863F-B03C-42D3-A7B2-5DF888CEE7FA}" type="pres">
      <dgm:prSet presAssocID="{8E7FCA74-0E19-43A1-B1EA-2BA17C879010}" presName="sibTrans" presStyleLbl="sibTrans2D1" presStyleIdx="2" presStyleCnt="3" custScaleX="112187" custScaleY="95902"/>
      <dgm:spPr>
        <a:prstGeom prst="rightArrow">
          <a:avLst/>
        </a:prstGeom>
      </dgm:spPr>
    </dgm:pt>
    <dgm:pt modelId="{B5AC58C4-82B8-4FB9-8758-64DB9A2B756D}" type="pres">
      <dgm:prSet presAssocID="{8E7FCA74-0E19-43A1-B1EA-2BA17C879010}" presName="connectorText" presStyleLbl="sibTrans2D1" presStyleIdx="2" presStyleCnt="3"/>
      <dgm:spPr/>
    </dgm:pt>
    <dgm:pt modelId="{C90F4F53-5549-4204-844D-DF4BD5C79EA5}" type="pres">
      <dgm:prSet presAssocID="{0075C32D-9F72-4375-8D07-B0C802D4A47D}" presName="node" presStyleLbl="node1" presStyleIdx="3" presStyleCnt="4" custScaleX="226266" custScaleY="122324">
        <dgm:presLayoutVars>
          <dgm:bulletEnabled val="1"/>
        </dgm:presLayoutVars>
      </dgm:prSet>
      <dgm:spPr>
        <a:prstGeom prst="rect">
          <a:avLst/>
        </a:prstGeom>
      </dgm:spPr>
    </dgm:pt>
  </dgm:ptLst>
  <dgm:cxnLst>
    <dgm:cxn modelId="{ABD57900-FCB2-4883-929C-21107CB827AF}" type="presOf" srcId="{89A89738-06B5-4931-BA97-769BDAAE8CF7}" destId="{31CA01C4-5331-4CA8-BE4F-92CE6DDF5E6A}" srcOrd="0" destOrd="0" presId="urn:microsoft.com/office/officeart/2005/8/layout/process1"/>
    <dgm:cxn modelId="{D1144B0D-C0E7-4324-B98D-14941FA47411}" type="presOf" srcId="{401260A0-6BF1-4490-BE28-39369A5C058D}" destId="{CA6FE935-5E2B-41D3-BA02-23E95C6CE811}" srcOrd="0" destOrd="0" presId="urn:microsoft.com/office/officeart/2005/8/layout/process1"/>
    <dgm:cxn modelId="{D5A3141D-8AB8-4234-A9C0-945E2AF8C097}" type="presOf" srcId="{5964C47A-4303-4EC3-B99E-5C2261A5F6DE}" destId="{0293AA02-1662-4E0B-A85F-494E142D8299}" srcOrd="1" destOrd="0" presId="urn:microsoft.com/office/officeart/2005/8/layout/process1"/>
    <dgm:cxn modelId="{967C6F79-1A48-4E0F-97A0-ADDE535EBBD4}" type="presOf" srcId="{8E7FCA74-0E19-43A1-B1EA-2BA17C879010}" destId="{B5AC58C4-82B8-4FB9-8758-64DB9A2B756D}" srcOrd="1" destOrd="0" presId="urn:microsoft.com/office/officeart/2005/8/layout/process1"/>
    <dgm:cxn modelId="{E511157B-4624-4C39-84EF-8AD7D5A28F51}" type="presOf" srcId="{44825AC2-C8C3-4700-A72F-0F1EF1893FF9}" destId="{AA2C4E3A-16FE-4723-A3B3-4DF52F0E7DEF}" srcOrd="0" destOrd="0" presId="urn:microsoft.com/office/officeart/2005/8/layout/process1"/>
    <dgm:cxn modelId="{D7D93F9E-7C0A-4BAD-A10A-42733CF68BC4}" type="presOf" srcId="{28B3E9B3-B71B-4D10-9663-AE2318FFB7C2}" destId="{0A03DD0B-D14C-42D7-92C2-08C4079D8DAD}" srcOrd="0" destOrd="0" presId="urn:microsoft.com/office/officeart/2005/8/layout/process1"/>
    <dgm:cxn modelId="{68C5DEA6-9F6A-485A-BBC2-46A45D60F40F}" type="presOf" srcId="{8E7FCA74-0E19-43A1-B1EA-2BA17C879010}" destId="{619A863F-B03C-42D3-A7B2-5DF888CEE7FA}" srcOrd="0" destOrd="0" presId="urn:microsoft.com/office/officeart/2005/8/layout/process1"/>
    <dgm:cxn modelId="{0FA442BF-DD58-498F-B71F-1456C90E29EC}" srcId="{28B3E9B3-B71B-4D10-9663-AE2318FFB7C2}" destId="{44825AC2-C8C3-4700-A72F-0F1EF1893FF9}" srcOrd="1" destOrd="0" parTransId="{540D061E-D4FE-4BCC-9942-3C5E2ED549CF}" sibTransId="{5964C47A-4303-4EC3-B99E-5C2261A5F6DE}"/>
    <dgm:cxn modelId="{B78A67C2-A89D-424D-9EAF-1D8E2460E4D4}" srcId="{28B3E9B3-B71B-4D10-9663-AE2318FFB7C2}" destId="{B7FDA32A-A832-4867-A4C9-E4F57D4DAD4E}" srcOrd="0" destOrd="0" parTransId="{78776C7E-654B-4917-8A6E-83E2EE551C88}" sibTransId="{89A89738-06B5-4931-BA97-769BDAAE8CF7}"/>
    <dgm:cxn modelId="{ACA98BCA-9BD7-4D67-8B40-934825D4A092}" type="presOf" srcId="{B7FDA32A-A832-4867-A4C9-E4F57D4DAD4E}" destId="{6FCF1ADB-A7CA-477F-B39F-0CAAAEDA7712}" srcOrd="0" destOrd="0" presId="urn:microsoft.com/office/officeart/2005/8/layout/process1"/>
    <dgm:cxn modelId="{5470D2E8-0164-44E6-90D8-14F1A5FAE672}" type="presOf" srcId="{89A89738-06B5-4931-BA97-769BDAAE8CF7}" destId="{C608208E-2727-446C-BFCB-C13ECEA53E19}" srcOrd="1" destOrd="0" presId="urn:microsoft.com/office/officeart/2005/8/layout/process1"/>
    <dgm:cxn modelId="{698CADF4-8C6B-4FF6-9D6D-12296F760E94}" srcId="{28B3E9B3-B71B-4D10-9663-AE2318FFB7C2}" destId="{401260A0-6BF1-4490-BE28-39369A5C058D}" srcOrd="2" destOrd="0" parTransId="{F6BEEBB6-C2E3-4022-8B47-D8958C72294B}" sibTransId="{8E7FCA74-0E19-43A1-B1EA-2BA17C879010}"/>
    <dgm:cxn modelId="{A3FCC8F4-AED4-420A-ADF9-0035D486EF27}" type="presOf" srcId="{0075C32D-9F72-4375-8D07-B0C802D4A47D}" destId="{C90F4F53-5549-4204-844D-DF4BD5C79EA5}" srcOrd="0" destOrd="0" presId="urn:microsoft.com/office/officeart/2005/8/layout/process1"/>
    <dgm:cxn modelId="{6466CBF6-95F9-4EAB-A4F2-FE5A3438EA69}" type="presOf" srcId="{5964C47A-4303-4EC3-B99E-5C2261A5F6DE}" destId="{B390BDFE-EE8C-4EF7-BEDC-C9526AC0D0B6}" srcOrd="0" destOrd="0" presId="urn:microsoft.com/office/officeart/2005/8/layout/process1"/>
    <dgm:cxn modelId="{B1D7DAF8-7B0A-4C46-8AD8-C21F7BF90B73}" srcId="{28B3E9B3-B71B-4D10-9663-AE2318FFB7C2}" destId="{0075C32D-9F72-4375-8D07-B0C802D4A47D}" srcOrd="3" destOrd="0" parTransId="{0D0D8D9F-1D93-4291-B549-7F2D44A449E8}" sibTransId="{A5FCA10D-F040-4BD7-97A6-33E7138392AD}"/>
    <dgm:cxn modelId="{DC3E7C4F-380D-4693-9031-FA80D2F71D63}" type="presParOf" srcId="{0A03DD0B-D14C-42D7-92C2-08C4079D8DAD}" destId="{6FCF1ADB-A7CA-477F-B39F-0CAAAEDA7712}" srcOrd="0" destOrd="0" presId="urn:microsoft.com/office/officeart/2005/8/layout/process1"/>
    <dgm:cxn modelId="{79827926-5999-4FF1-86B3-C5D6DC2CF0CF}" type="presParOf" srcId="{0A03DD0B-D14C-42D7-92C2-08C4079D8DAD}" destId="{31CA01C4-5331-4CA8-BE4F-92CE6DDF5E6A}" srcOrd="1" destOrd="0" presId="urn:microsoft.com/office/officeart/2005/8/layout/process1"/>
    <dgm:cxn modelId="{F515F21F-B1E2-4ED2-B847-67D1910F8F4E}" type="presParOf" srcId="{31CA01C4-5331-4CA8-BE4F-92CE6DDF5E6A}" destId="{C608208E-2727-446C-BFCB-C13ECEA53E19}" srcOrd="0" destOrd="0" presId="urn:microsoft.com/office/officeart/2005/8/layout/process1"/>
    <dgm:cxn modelId="{2F7C9CF6-AEAA-43C9-996F-0739DFF7DD53}" type="presParOf" srcId="{0A03DD0B-D14C-42D7-92C2-08C4079D8DAD}" destId="{AA2C4E3A-16FE-4723-A3B3-4DF52F0E7DEF}" srcOrd="2" destOrd="0" presId="urn:microsoft.com/office/officeart/2005/8/layout/process1"/>
    <dgm:cxn modelId="{7E65139F-5481-4ADE-AF88-129E337AFCAC}" type="presParOf" srcId="{0A03DD0B-D14C-42D7-92C2-08C4079D8DAD}" destId="{B390BDFE-EE8C-4EF7-BEDC-C9526AC0D0B6}" srcOrd="3" destOrd="0" presId="urn:microsoft.com/office/officeart/2005/8/layout/process1"/>
    <dgm:cxn modelId="{E70B1B03-11BF-462B-B97E-83408AA8F7D1}" type="presParOf" srcId="{B390BDFE-EE8C-4EF7-BEDC-C9526AC0D0B6}" destId="{0293AA02-1662-4E0B-A85F-494E142D8299}" srcOrd="0" destOrd="0" presId="urn:microsoft.com/office/officeart/2005/8/layout/process1"/>
    <dgm:cxn modelId="{C5FCB978-5391-438B-A95E-FF29D05F9E07}" type="presParOf" srcId="{0A03DD0B-D14C-42D7-92C2-08C4079D8DAD}" destId="{CA6FE935-5E2B-41D3-BA02-23E95C6CE811}" srcOrd="4" destOrd="0" presId="urn:microsoft.com/office/officeart/2005/8/layout/process1"/>
    <dgm:cxn modelId="{97EE7B7A-1B67-441D-9B8A-5A9B96ECFCB6}" type="presParOf" srcId="{0A03DD0B-D14C-42D7-92C2-08C4079D8DAD}" destId="{619A863F-B03C-42D3-A7B2-5DF888CEE7FA}" srcOrd="5" destOrd="0" presId="urn:microsoft.com/office/officeart/2005/8/layout/process1"/>
    <dgm:cxn modelId="{B87F7201-81C5-44BD-B17C-A33F07FA5F2D}" type="presParOf" srcId="{619A863F-B03C-42D3-A7B2-5DF888CEE7FA}" destId="{B5AC58C4-82B8-4FB9-8758-64DB9A2B756D}" srcOrd="0" destOrd="0" presId="urn:microsoft.com/office/officeart/2005/8/layout/process1"/>
    <dgm:cxn modelId="{9F5C0FB0-BA48-4207-92AD-B9B4A73C1942}" type="presParOf" srcId="{0A03DD0B-D14C-42D7-92C2-08C4079D8DAD}" destId="{C90F4F53-5549-4204-844D-DF4BD5C79EA5}" srcOrd="6"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F1ADB-A7CA-477F-B39F-0CAAAEDA7712}">
      <dsp:nvSpPr>
        <dsp:cNvPr id="0" name=""/>
        <dsp:cNvSpPr/>
      </dsp:nvSpPr>
      <dsp:spPr>
        <a:xfrm>
          <a:off x="7935" y="400878"/>
          <a:ext cx="2352947" cy="3513066"/>
        </a:xfrm>
        <a:prstGeom prst="rect">
          <a:avLst/>
        </a:prstGeom>
        <a:solidFill>
          <a:srgbClr val="0090BD"/>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t" anchorCtr="0">
          <a:noAutofit/>
        </a:bodyPr>
        <a:lstStyle/>
        <a:p>
          <a:pPr marL="0" lvl="0" indent="0" algn="l" defTabSz="889000">
            <a:lnSpc>
              <a:spcPct val="100000"/>
            </a:lnSpc>
            <a:spcBef>
              <a:spcPct val="0"/>
            </a:spcBef>
            <a:spcAft>
              <a:spcPct val="35000"/>
            </a:spcAft>
            <a:buNone/>
          </a:pPr>
          <a:r>
            <a:rPr kumimoji="0" lang="sv-SE" sz="2000" b="1" i="0" u="none" strike="noStrike" kern="1200" cap="none" spc="0" normalizeH="0" baseline="0" noProof="0">
              <a:ln>
                <a:noFill/>
              </a:ln>
              <a:solidFill>
                <a:sysClr val="window" lastClr="FFFFFF"/>
              </a:solidFill>
              <a:effectLst/>
              <a:uLnTx/>
              <a:uFillTx/>
              <a:latin typeface="Arial"/>
              <a:ea typeface="+mn-ea"/>
              <a:cs typeface="+mn-cs"/>
            </a:rPr>
            <a:t>Aktiviteter </a:t>
          </a:r>
          <a:br>
            <a:rPr kumimoji="0" lang="sv-SE" sz="2000" b="1" i="0" u="none" strike="noStrike" kern="1200" cap="none" spc="0" normalizeH="0" baseline="0" noProof="0">
              <a:ln>
                <a:noFill/>
              </a:ln>
              <a:solidFill>
                <a:sysClr val="window" lastClr="FFFFFF"/>
              </a:solidFill>
              <a:effectLst/>
              <a:uLnTx/>
              <a:uFillTx/>
              <a:latin typeface="Arial"/>
              <a:ea typeface="+mn-ea"/>
              <a:cs typeface="+mn-cs"/>
            </a:rPr>
          </a:br>
          <a:r>
            <a:rPr kumimoji="0" lang="sv-SE" sz="2000" b="1" i="0" u="none" strike="noStrike" kern="1200" cap="none" spc="0" normalizeH="0" baseline="0" noProof="0">
              <a:ln>
                <a:noFill/>
              </a:ln>
              <a:solidFill>
                <a:sysClr val="window" lastClr="FFFFFF"/>
              </a:solidFill>
              <a:effectLst/>
              <a:uLnTx/>
              <a:uFillTx/>
              <a:latin typeface="Arial"/>
              <a:ea typeface="+mn-ea"/>
              <a:cs typeface="+mn-cs"/>
            </a:rPr>
            <a:t>och insatser</a:t>
          </a:r>
        </a:p>
        <a:p>
          <a:pPr marL="0" lvl="0" indent="0" algn="l" defTabSz="889000">
            <a:lnSpc>
              <a:spcPts val="1600"/>
            </a:lnSpc>
            <a:spcBef>
              <a:spcPct val="0"/>
            </a:spcBef>
            <a:spcAft>
              <a:spcPct val="35000"/>
            </a:spcAft>
            <a:buClrTx/>
            <a:buSzTx/>
            <a:buFontTx/>
            <a:buNone/>
          </a:pPr>
          <a:br>
            <a:rPr kumimoji="0" lang="sv-SE" sz="1200" b="0" i="0" u="none" strike="noStrike" kern="1200" cap="none" spc="0" normalizeH="0" baseline="0" noProof="0">
              <a:ln>
                <a:noFill/>
              </a:ln>
              <a:solidFill>
                <a:sysClr val="window" lastClr="FFFFFF"/>
              </a:solidFill>
              <a:effectLst/>
              <a:uLnTx/>
              <a:uFillTx/>
              <a:latin typeface="Arial"/>
              <a:ea typeface="+mn-ea"/>
              <a:cs typeface="+mn-cs"/>
            </a:rPr>
          </a:br>
          <a:r>
            <a:rPr kumimoji="0" lang="sv-SE" sz="1400" b="0" i="0" u="none" strike="noStrike" kern="1200" cap="none" spc="0" normalizeH="0" baseline="0" noProof="0">
              <a:ln>
                <a:noFill/>
              </a:ln>
              <a:solidFill>
                <a:sysClr val="window" lastClr="FFFFFF"/>
              </a:solidFill>
              <a:effectLst/>
              <a:uLnTx/>
              <a:uFillTx/>
              <a:latin typeface="Arial"/>
              <a:ea typeface="+mn-ea"/>
              <a:cs typeface="+mn-cs"/>
            </a:rPr>
            <a:t>Verksamhet som Strategiska innovationsprogram finansierar och genomför</a:t>
          </a:r>
          <a:endParaRPr lang="sv-SE" sz="1400" b="0" u="none" kern="1200">
            <a:solidFill>
              <a:sysClr val="window" lastClr="FFFFFF"/>
            </a:solidFill>
            <a:latin typeface="Arial"/>
            <a:ea typeface="+mn-ea"/>
            <a:cs typeface="+mn-cs"/>
          </a:endParaRPr>
        </a:p>
        <a:p>
          <a:pPr marL="0" lvl="0" indent="0" algn="l" defTabSz="889000">
            <a:lnSpc>
              <a:spcPct val="90000"/>
            </a:lnSpc>
            <a:spcBef>
              <a:spcPct val="0"/>
            </a:spcBef>
            <a:spcAft>
              <a:spcPct val="35000"/>
            </a:spcAft>
            <a:buNone/>
          </a:pPr>
          <a:endParaRPr lang="sv-SE" sz="1200" b="0" u="none" kern="1200">
            <a:solidFill>
              <a:sysClr val="window" lastClr="FFFFFF"/>
            </a:solidFill>
            <a:latin typeface="Arial"/>
            <a:ea typeface="+mn-ea"/>
            <a:cs typeface="+mn-cs"/>
          </a:endParaRPr>
        </a:p>
      </dsp:txBody>
      <dsp:txXfrm>
        <a:off x="7935" y="400878"/>
        <a:ext cx="2352947" cy="3513066"/>
      </dsp:txXfrm>
    </dsp:sp>
    <dsp:sp modelId="{31CA01C4-5331-4CA8-BE4F-92CE6DDF5E6A}">
      <dsp:nvSpPr>
        <dsp:cNvPr id="0" name=""/>
        <dsp:cNvSpPr/>
      </dsp:nvSpPr>
      <dsp:spPr>
        <a:xfrm>
          <a:off x="2452419" y="2032410"/>
          <a:ext cx="250002" cy="250003"/>
        </a:xfrm>
        <a:prstGeom prst="rightArrow">
          <a:avLst/>
        </a:prstGeom>
        <a:solidFill>
          <a:sysClr val="windowText" lastClr="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v-SE" sz="900" kern="1200">
            <a:solidFill>
              <a:sysClr val="window" lastClr="FFFFFF"/>
            </a:solidFill>
            <a:latin typeface="Arial"/>
            <a:ea typeface="+mn-ea"/>
            <a:cs typeface="+mn-cs"/>
          </a:endParaRPr>
        </a:p>
      </dsp:txBody>
      <dsp:txXfrm>
        <a:off x="2452419" y="2094911"/>
        <a:ext cx="187502" cy="125001"/>
      </dsp:txXfrm>
    </dsp:sp>
    <dsp:sp modelId="{AA2C4E3A-16FE-4723-A3B3-4DF52F0E7DEF}">
      <dsp:nvSpPr>
        <dsp:cNvPr id="0" name=""/>
        <dsp:cNvSpPr/>
      </dsp:nvSpPr>
      <dsp:spPr>
        <a:xfrm>
          <a:off x="2781345" y="399600"/>
          <a:ext cx="2455760" cy="3515622"/>
        </a:xfrm>
        <a:prstGeom prst="rect">
          <a:avLst/>
        </a:prstGeom>
        <a:solidFill>
          <a:srgbClr val="0090BD"/>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t" anchorCtr="0">
          <a:noAutofit/>
        </a:bodyPr>
        <a:lstStyle/>
        <a:p>
          <a:pPr marL="0" lvl="0" indent="0" algn="l" defTabSz="889000">
            <a:lnSpc>
              <a:spcPct val="90000"/>
            </a:lnSpc>
            <a:spcBef>
              <a:spcPct val="0"/>
            </a:spcBef>
            <a:spcAft>
              <a:spcPct val="35000"/>
            </a:spcAft>
            <a:buNone/>
          </a:pPr>
          <a:r>
            <a:rPr lang="sv-SE" sz="2000" b="1" u="none" kern="1200">
              <a:solidFill>
                <a:sysClr val="window" lastClr="FFFFFF"/>
              </a:solidFill>
              <a:effectLst/>
              <a:latin typeface="Arial"/>
              <a:ea typeface="+mn-ea"/>
              <a:cs typeface="+mn-cs"/>
            </a:rPr>
            <a:t>Resultat</a:t>
          </a:r>
          <a:br>
            <a:rPr lang="sv-SE" sz="2000" b="1" u="none" kern="1200">
              <a:solidFill>
                <a:sysClr val="window" lastClr="FFFFFF"/>
              </a:solidFill>
              <a:effectLst/>
              <a:latin typeface="Arial"/>
              <a:ea typeface="+mn-ea"/>
              <a:cs typeface="+mn-cs"/>
            </a:rPr>
          </a:br>
          <a:br>
            <a:rPr lang="sv-SE" sz="1200" b="1" u="none" kern="1200">
              <a:solidFill>
                <a:sysClr val="window" lastClr="FFFFFF"/>
              </a:solidFill>
              <a:effectLst/>
              <a:latin typeface="Arial"/>
              <a:ea typeface="+mn-ea"/>
              <a:cs typeface="+mn-cs"/>
            </a:rPr>
          </a:br>
          <a:endParaRPr lang="sv-SE" sz="1200" b="1" u="none" kern="1200">
            <a:solidFill>
              <a:sysClr val="window" lastClr="FFFFFF"/>
            </a:solidFill>
            <a:effectLst/>
            <a:latin typeface="Arial"/>
            <a:ea typeface="+mn-ea"/>
            <a:cs typeface="+mn-cs"/>
          </a:endParaRPr>
        </a:p>
        <a:p>
          <a:pPr marL="0" lvl="0" indent="0" algn="l" defTabSz="889000">
            <a:lnSpc>
              <a:spcPct val="90000"/>
            </a:lnSpc>
            <a:spcBef>
              <a:spcPct val="0"/>
            </a:spcBef>
            <a:spcAft>
              <a:spcPct val="35000"/>
            </a:spcAft>
            <a:buNone/>
          </a:pPr>
          <a:endParaRPr lang="sv-SE" sz="1200" b="1" u="none" kern="1200">
            <a:solidFill>
              <a:sysClr val="window" lastClr="FFFFFF"/>
            </a:solidFill>
            <a:effectLst/>
            <a:latin typeface="Arial"/>
            <a:ea typeface="+mn-ea"/>
            <a:cs typeface="+mn-cs"/>
          </a:endParaRPr>
        </a:p>
        <a:p>
          <a:pPr marL="0" lvl="0" indent="0" algn="l" defTabSz="889000">
            <a:lnSpc>
              <a:spcPts val="1600"/>
            </a:lnSpc>
            <a:spcBef>
              <a:spcPct val="0"/>
            </a:spcBef>
            <a:spcAft>
              <a:spcPct val="35000"/>
            </a:spcAft>
            <a:buNone/>
          </a:pPr>
          <a:r>
            <a:rPr kumimoji="0" lang="sv-SE" sz="1400" b="0" i="0" u="none" strike="noStrike" kern="1200" cap="none" spc="0" normalizeH="0" baseline="0" noProof="0">
              <a:ln>
                <a:noFill/>
              </a:ln>
              <a:solidFill>
                <a:sysClr val="window" lastClr="FFFFFF"/>
              </a:solidFill>
              <a:effectLst/>
              <a:uLnTx/>
              <a:uFillTx/>
              <a:latin typeface="Arial"/>
              <a:ea typeface="+mn-ea"/>
              <a:cs typeface="+mn-cs"/>
            </a:rPr>
            <a:t>Från finansierade aktiviteter </a:t>
          </a:r>
          <a:br>
            <a:rPr kumimoji="0" lang="sv-SE" sz="1400" b="0" i="0" u="none" strike="noStrike" kern="1200" cap="none" spc="0" normalizeH="0" baseline="0" noProof="0">
              <a:ln>
                <a:noFill/>
              </a:ln>
              <a:solidFill>
                <a:sysClr val="window" lastClr="FFFFFF"/>
              </a:solidFill>
              <a:effectLst/>
              <a:uLnTx/>
              <a:uFillTx/>
              <a:latin typeface="Arial"/>
              <a:ea typeface="+mn-ea"/>
              <a:cs typeface="+mn-cs"/>
            </a:rPr>
          </a:br>
          <a:r>
            <a:rPr kumimoji="0" lang="sv-SE" sz="1400" b="0" i="0" u="none" strike="noStrike" kern="1200" cap="none" spc="0" normalizeH="0" baseline="0" noProof="0">
              <a:ln>
                <a:noFill/>
              </a:ln>
              <a:solidFill>
                <a:sysClr val="window" lastClr="FFFFFF"/>
              </a:solidFill>
              <a:effectLst/>
              <a:uLnTx/>
              <a:uFillTx/>
              <a:latin typeface="Arial"/>
              <a:ea typeface="+mn-ea"/>
              <a:cs typeface="+mn-cs"/>
            </a:rPr>
            <a:t>inom projekttiden</a:t>
          </a:r>
        </a:p>
        <a:p>
          <a:pPr marL="0" lvl="0" indent="0" algn="l" defTabSz="889000">
            <a:lnSpc>
              <a:spcPct val="90000"/>
            </a:lnSpc>
            <a:spcBef>
              <a:spcPct val="0"/>
            </a:spcBef>
            <a:spcAft>
              <a:spcPct val="35000"/>
            </a:spcAft>
            <a:buClrTx/>
            <a:buSzTx/>
            <a:buFontTx/>
            <a:buNone/>
          </a:pPr>
          <a:endParaRPr kumimoji="0" lang="sv-SE" sz="1200" b="0" i="0" u="none" strike="noStrike" kern="1200" cap="none" spc="0" normalizeH="0" baseline="0" noProof="0">
            <a:ln>
              <a:noFill/>
            </a:ln>
            <a:solidFill>
              <a:sysClr val="window" lastClr="FFFFFF"/>
            </a:solidFill>
            <a:effectLst/>
            <a:uLnTx/>
            <a:uFillTx/>
            <a:latin typeface="Arial"/>
            <a:ea typeface="+mn-ea"/>
            <a:cs typeface="+mn-cs"/>
          </a:endParaRPr>
        </a:p>
        <a:p>
          <a:pPr marL="0" lvl="0" indent="0" algn="l" defTabSz="889000">
            <a:lnSpc>
              <a:spcPts val="1800"/>
            </a:lnSpc>
            <a:spcBef>
              <a:spcPct val="0"/>
            </a:spcBef>
            <a:spcAft>
              <a:spcPct val="35000"/>
            </a:spcAft>
            <a:buClrTx/>
            <a:buSzTx/>
            <a:buFont typeface="Arial" panose="020B0604020202020204" pitchFamily="34" charset="0"/>
            <a:buNone/>
          </a:pPr>
          <a:r>
            <a:rPr kumimoji="0" lang="sv-SE" sz="1400" b="0" i="0" u="none" strike="noStrike" kern="1200" cap="none" spc="0" normalizeH="0" baseline="0" noProof="0">
              <a:ln>
                <a:noFill/>
              </a:ln>
              <a:solidFill>
                <a:sysClr val="window" lastClr="FFFFFF"/>
              </a:solidFill>
              <a:effectLst/>
              <a:uLnTx/>
              <a:uFillTx/>
              <a:latin typeface="Arial"/>
              <a:ea typeface="+mn-ea"/>
              <a:cs typeface="+mn-cs"/>
            </a:rPr>
            <a:t>● Prototyp, produkt, tjänst</a:t>
          </a:r>
          <a:br>
            <a:rPr kumimoji="0" lang="sv-SE" sz="1400" b="0" i="0" u="none" strike="noStrike" kern="1200" cap="none" spc="0" normalizeH="0" baseline="0" noProof="0">
              <a:ln>
                <a:noFill/>
              </a:ln>
              <a:solidFill>
                <a:sysClr val="window" lastClr="FFFFFF"/>
              </a:solidFill>
              <a:effectLst/>
              <a:uLnTx/>
              <a:uFillTx/>
              <a:latin typeface="Arial"/>
              <a:ea typeface="+mn-ea"/>
              <a:cs typeface="+mn-cs"/>
            </a:rPr>
          </a:br>
          <a:r>
            <a:rPr kumimoji="0" lang="sv-SE" sz="1400" b="0" i="0" u="none" strike="noStrike" kern="1200" cap="none" spc="0" normalizeH="0" baseline="0" noProof="0">
              <a:ln>
                <a:noFill/>
              </a:ln>
              <a:solidFill>
                <a:sysClr val="window" lastClr="FFFFFF"/>
              </a:solidFill>
              <a:effectLst/>
              <a:uLnTx/>
              <a:uFillTx/>
              <a:latin typeface="Arial"/>
              <a:ea typeface="+mn-ea"/>
              <a:cs typeface="+mn-cs"/>
            </a:rPr>
            <a:t>● Publikationer </a:t>
          </a:r>
          <a:br>
            <a:rPr kumimoji="0" lang="sv-SE" sz="1400" b="0" i="0" u="none" strike="noStrike" kern="1200" cap="none" spc="0" normalizeH="0" baseline="0" noProof="0">
              <a:ln>
                <a:noFill/>
              </a:ln>
              <a:solidFill>
                <a:sysClr val="window" lastClr="FFFFFF"/>
              </a:solidFill>
              <a:effectLst/>
              <a:uLnTx/>
              <a:uFillTx/>
              <a:latin typeface="Arial"/>
              <a:ea typeface="+mn-ea"/>
              <a:cs typeface="+mn-cs"/>
            </a:rPr>
          </a:br>
          <a:r>
            <a:rPr kumimoji="0" lang="sv-SE" sz="1400" b="0" i="0" u="none" strike="noStrike" kern="1200" cap="none" spc="0" normalizeH="0" baseline="0" noProof="0">
              <a:ln>
                <a:noFill/>
              </a:ln>
              <a:solidFill>
                <a:sysClr val="window" lastClr="FFFFFF"/>
              </a:solidFill>
              <a:effectLst/>
              <a:uLnTx/>
              <a:uFillTx/>
              <a:latin typeface="Arial"/>
              <a:ea typeface="+mn-ea"/>
              <a:cs typeface="+mn-cs"/>
            </a:rPr>
            <a:t>● Kunskap</a:t>
          </a:r>
          <a:br>
            <a:rPr kumimoji="0" lang="sv-SE" sz="1400" b="0" i="0" u="none" strike="noStrike" kern="1200" cap="none" spc="0" normalizeH="0" baseline="0" noProof="0">
              <a:ln>
                <a:noFill/>
              </a:ln>
              <a:solidFill>
                <a:sysClr val="window" lastClr="FFFFFF"/>
              </a:solidFill>
              <a:effectLst/>
              <a:uLnTx/>
              <a:uFillTx/>
              <a:latin typeface="Arial"/>
              <a:ea typeface="+mn-ea"/>
              <a:cs typeface="+mn-cs"/>
            </a:rPr>
          </a:br>
          <a:r>
            <a:rPr kumimoji="0" lang="sv-SE" sz="1400" b="0" i="0" u="none" strike="noStrike" kern="1200" cap="none" spc="0" normalizeH="0" baseline="0" noProof="0">
              <a:ln>
                <a:noFill/>
              </a:ln>
              <a:solidFill>
                <a:sysClr val="window" lastClr="FFFFFF"/>
              </a:solidFill>
              <a:effectLst/>
              <a:uLnTx/>
              <a:uFillTx/>
              <a:latin typeface="Arial"/>
              <a:ea typeface="+mn-ea"/>
              <a:cs typeface="+mn-cs"/>
            </a:rPr>
            <a:t>● Nya eller utökade nätverk</a:t>
          </a:r>
          <a:br>
            <a:rPr kumimoji="0" lang="sv-SE" sz="1400" b="0" i="0" u="none" strike="noStrike" kern="1200" cap="none" spc="0" normalizeH="0" baseline="0" noProof="0">
              <a:ln>
                <a:noFill/>
              </a:ln>
              <a:solidFill>
                <a:sysClr val="window" lastClr="FFFFFF"/>
              </a:solidFill>
              <a:effectLst/>
              <a:uLnTx/>
              <a:uFillTx/>
              <a:latin typeface="Arial"/>
              <a:ea typeface="+mn-ea"/>
              <a:cs typeface="+mn-cs"/>
            </a:rPr>
          </a:br>
          <a:r>
            <a:rPr kumimoji="0" lang="sv-SE" sz="1400" b="0" i="0" u="none" strike="noStrike" kern="1200" cap="none" spc="0" normalizeH="0" baseline="0" noProof="0">
              <a:ln>
                <a:noFill/>
              </a:ln>
              <a:solidFill>
                <a:sysClr val="window" lastClr="FFFFFF"/>
              </a:solidFill>
              <a:effectLst/>
              <a:uLnTx/>
              <a:uFillTx/>
              <a:latin typeface="Arial"/>
              <a:ea typeface="+mn-ea"/>
              <a:cs typeface="+mn-cs"/>
            </a:rPr>
            <a:t>● Disputerade</a:t>
          </a:r>
          <a:endParaRPr lang="sv-SE" sz="1400" b="0" u="none" kern="1200">
            <a:solidFill>
              <a:sysClr val="window" lastClr="FFFFFF"/>
            </a:solidFill>
            <a:effectLst/>
            <a:latin typeface="Arial"/>
            <a:ea typeface="+mn-ea"/>
            <a:cs typeface="+mn-cs"/>
          </a:endParaRPr>
        </a:p>
      </dsp:txBody>
      <dsp:txXfrm>
        <a:off x="2781345" y="399600"/>
        <a:ext cx="2455760" cy="3515622"/>
      </dsp:txXfrm>
    </dsp:sp>
    <dsp:sp modelId="{B390BDFE-EE8C-4EF7-BEDC-C9526AC0D0B6}">
      <dsp:nvSpPr>
        <dsp:cNvPr id="0" name=""/>
        <dsp:cNvSpPr/>
      </dsp:nvSpPr>
      <dsp:spPr>
        <a:xfrm>
          <a:off x="5328642" y="2032410"/>
          <a:ext cx="250002" cy="250003"/>
        </a:xfrm>
        <a:prstGeom prst="rightArrow">
          <a:avLst/>
        </a:prstGeom>
        <a:solidFill>
          <a:sysClr val="windowText" lastClr="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v-SE" sz="900" kern="1200">
            <a:solidFill>
              <a:sysClr val="window" lastClr="FFFFFF"/>
            </a:solidFill>
            <a:latin typeface="Arial"/>
            <a:ea typeface="+mn-ea"/>
            <a:cs typeface="+mn-cs"/>
          </a:endParaRPr>
        </a:p>
      </dsp:txBody>
      <dsp:txXfrm>
        <a:off x="5328642" y="2094911"/>
        <a:ext cx="187502" cy="125001"/>
      </dsp:txXfrm>
    </dsp:sp>
    <dsp:sp modelId="{CA6FE935-5E2B-41D3-BA02-23E95C6CE811}">
      <dsp:nvSpPr>
        <dsp:cNvPr id="0" name=""/>
        <dsp:cNvSpPr/>
      </dsp:nvSpPr>
      <dsp:spPr>
        <a:xfrm>
          <a:off x="5657567" y="400878"/>
          <a:ext cx="2336980" cy="3513066"/>
        </a:xfrm>
        <a:prstGeom prst="rect">
          <a:avLst/>
        </a:prstGeom>
        <a:solidFill>
          <a:srgbClr val="0090BD"/>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t" anchorCtr="0">
          <a:noAutofit/>
        </a:bodyPr>
        <a:lstStyle/>
        <a:p>
          <a:pPr marL="0" lvl="0" indent="0" algn="l" defTabSz="889000">
            <a:lnSpc>
              <a:spcPct val="100000"/>
            </a:lnSpc>
            <a:spcBef>
              <a:spcPct val="0"/>
            </a:spcBef>
            <a:spcAft>
              <a:spcPct val="35000"/>
            </a:spcAft>
            <a:buFont typeface="Arial" panose="020B0604020202020204" pitchFamily="34" charset="0"/>
            <a:buNone/>
          </a:pPr>
          <a:r>
            <a:rPr lang="sv-SE" sz="2000" b="1" u="none" kern="1200">
              <a:solidFill>
                <a:sysClr val="window" lastClr="FFFFFF"/>
              </a:solidFill>
              <a:latin typeface="Arial"/>
              <a:ea typeface="+mn-ea"/>
              <a:cs typeface="+mn-cs"/>
            </a:rPr>
            <a:t>Kortsiktiga </a:t>
          </a:r>
          <a:br>
            <a:rPr lang="sv-SE" sz="2000" b="1" u="none" kern="1200">
              <a:solidFill>
                <a:sysClr val="window" lastClr="FFFFFF"/>
              </a:solidFill>
              <a:latin typeface="Arial"/>
              <a:ea typeface="+mn-ea"/>
              <a:cs typeface="+mn-cs"/>
            </a:rPr>
          </a:br>
          <a:r>
            <a:rPr lang="sv-SE" sz="2000" b="1" u="none" kern="1200">
              <a:solidFill>
                <a:sysClr val="window" lastClr="FFFFFF"/>
              </a:solidFill>
              <a:latin typeface="Arial"/>
              <a:ea typeface="+mn-ea"/>
              <a:cs typeface="+mn-cs"/>
            </a:rPr>
            <a:t>effekter</a:t>
          </a:r>
          <a:br>
            <a:rPr lang="sv-SE" sz="1200" b="1" u="none" kern="1200">
              <a:solidFill>
                <a:sysClr val="window" lastClr="FFFFFF"/>
              </a:solidFill>
              <a:latin typeface="Arial"/>
              <a:ea typeface="+mn-ea"/>
              <a:cs typeface="+mn-cs"/>
            </a:rPr>
          </a:br>
          <a:endParaRPr lang="sv-SE" sz="1200" b="1" u="none" kern="1200">
            <a:solidFill>
              <a:sysClr val="window" lastClr="FFFFFF"/>
            </a:solidFill>
            <a:latin typeface="Arial"/>
            <a:ea typeface="+mn-ea"/>
            <a:cs typeface="+mn-cs"/>
          </a:endParaRPr>
        </a:p>
        <a:p>
          <a:pPr marL="0" lvl="0" indent="0" algn="l" defTabSz="889000">
            <a:lnSpc>
              <a:spcPts val="1600"/>
            </a:lnSpc>
            <a:spcBef>
              <a:spcPct val="0"/>
            </a:spcBef>
            <a:spcAft>
              <a:spcPct val="35000"/>
            </a:spcAft>
            <a:buFont typeface="Arial" panose="020B0604020202020204" pitchFamily="34" charset="0"/>
            <a:buNone/>
          </a:pPr>
          <a:r>
            <a:rPr lang="sv-SE" sz="1400" u="none" kern="1200">
              <a:solidFill>
                <a:sysClr val="window" lastClr="FFFFFF"/>
              </a:solidFill>
              <a:latin typeface="Arial"/>
              <a:ea typeface="+mn-ea"/>
              <a:cs typeface="+mn-cs"/>
            </a:rPr>
            <a:t>Direkt nytta av resultaten för projektdeltagare. Kan uppstå efter projektslut</a:t>
          </a:r>
        </a:p>
        <a:p>
          <a:pPr marL="0" lvl="0" indent="0" algn="l" defTabSz="889000">
            <a:lnSpc>
              <a:spcPct val="90000"/>
            </a:lnSpc>
            <a:spcBef>
              <a:spcPct val="0"/>
            </a:spcBef>
            <a:spcAft>
              <a:spcPct val="35000"/>
            </a:spcAft>
            <a:buFont typeface="Arial" panose="020B0604020202020204" pitchFamily="34" charset="0"/>
            <a:buNone/>
          </a:pPr>
          <a:endParaRPr lang="sv-SE" sz="1200" u="none" kern="1200">
            <a:solidFill>
              <a:sysClr val="window" lastClr="FFFFFF"/>
            </a:solidFill>
            <a:latin typeface="Arial"/>
            <a:ea typeface="+mn-ea"/>
            <a:cs typeface="+mn-cs"/>
          </a:endParaRPr>
        </a:p>
        <a:p>
          <a:pPr marL="0" lvl="0" indent="0" algn="l" defTabSz="889000">
            <a:lnSpc>
              <a:spcPts val="1800"/>
            </a:lnSpc>
            <a:spcBef>
              <a:spcPct val="0"/>
            </a:spcBef>
            <a:spcAft>
              <a:spcPct val="35000"/>
            </a:spcAft>
            <a:buFont typeface="Arial" panose="020B0604020202020204" pitchFamily="34" charset="0"/>
            <a:buNone/>
          </a:pPr>
          <a:r>
            <a:rPr kumimoji="0" lang="sv-SE" sz="1400" b="0" i="0" u="none" strike="noStrike" kern="1200" cap="none" spc="0" normalizeH="0" baseline="0" noProof="0">
              <a:ln>
                <a:noFill/>
              </a:ln>
              <a:solidFill>
                <a:sysClr val="window" lastClr="FFFFFF"/>
              </a:solidFill>
              <a:effectLst/>
              <a:uLnTx/>
              <a:uFillTx/>
              <a:latin typeface="Arial"/>
              <a:ea typeface="+mn-ea"/>
              <a:cs typeface="+mn-cs"/>
            </a:rPr>
            <a:t>● </a:t>
          </a:r>
          <a:r>
            <a:rPr lang="sv-SE" sz="1400" u="none" kern="1200">
              <a:solidFill>
                <a:sysClr val="window" lastClr="FFFFFF"/>
              </a:solidFill>
              <a:latin typeface="Arial"/>
              <a:ea typeface="+mn-ea"/>
              <a:cs typeface="+mn-cs"/>
            </a:rPr>
            <a:t>Förmågehöjning</a:t>
          </a:r>
          <a:br>
            <a:rPr lang="sv-SE" sz="1400" u="none" kern="1200">
              <a:solidFill>
                <a:sysClr val="window" lastClr="FFFFFF"/>
              </a:solidFill>
              <a:latin typeface="Arial"/>
              <a:ea typeface="+mn-ea"/>
              <a:cs typeface="+mn-cs"/>
            </a:rPr>
          </a:br>
          <a:r>
            <a:rPr kumimoji="0" lang="sv-SE" sz="1400" b="0" i="0" u="none" strike="noStrike" kern="1200" cap="none" spc="0" normalizeH="0" baseline="0" noProof="0">
              <a:ln>
                <a:noFill/>
              </a:ln>
              <a:solidFill>
                <a:sysClr val="window" lastClr="FFFFFF"/>
              </a:solidFill>
              <a:effectLst/>
              <a:uLnTx/>
              <a:uFillTx/>
              <a:latin typeface="Arial"/>
              <a:ea typeface="+mn-ea"/>
              <a:cs typeface="+mn-cs"/>
            </a:rPr>
            <a:t>● </a:t>
          </a:r>
          <a:r>
            <a:rPr lang="sv-SE" sz="1400" u="none" kern="1200">
              <a:solidFill>
                <a:sysClr val="window" lastClr="FFFFFF"/>
              </a:solidFill>
              <a:latin typeface="Arial"/>
              <a:ea typeface="+mn-ea"/>
              <a:cs typeface="+mn-cs"/>
            </a:rPr>
            <a:t>Kunskapsspridning</a:t>
          </a:r>
          <a:br>
            <a:rPr lang="sv-SE" sz="1400" u="none" kern="1200">
              <a:solidFill>
                <a:sysClr val="window" lastClr="FFFFFF"/>
              </a:solidFill>
              <a:latin typeface="Arial"/>
              <a:ea typeface="+mn-ea"/>
              <a:cs typeface="+mn-cs"/>
            </a:rPr>
          </a:br>
          <a:r>
            <a:rPr kumimoji="0" lang="sv-SE" sz="1400" b="0" i="0" u="none" strike="noStrike" kern="1200" cap="none" spc="0" normalizeH="0" baseline="0" noProof="0">
              <a:ln>
                <a:noFill/>
              </a:ln>
              <a:solidFill>
                <a:sysClr val="window" lastClr="FFFFFF"/>
              </a:solidFill>
              <a:effectLst/>
              <a:uLnTx/>
              <a:uFillTx/>
              <a:latin typeface="Arial"/>
              <a:ea typeface="+mn-ea"/>
              <a:cs typeface="+mn-cs"/>
            </a:rPr>
            <a:t>● </a:t>
          </a:r>
          <a:r>
            <a:rPr lang="sv-SE" sz="1400" u="none" kern="1200">
              <a:solidFill>
                <a:sysClr val="window" lastClr="FFFFFF"/>
              </a:solidFill>
              <a:latin typeface="Arial"/>
              <a:ea typeface="+mn-ea"/>
              <a:cs typeface="+mn-cs"/>
            </a:rPr>
            <a:t>Följdinvesteringar</a:t>
          </a:r>
          <a:br>
            <a:rPr lang="sv-SE" sz="1400" u="none" kern="1200">
              <a:solidFill>
                <a:sysClr val="window" lastClr="FFFFFF"/>
              </a:solidFill>
              <a:latin typeface="Arial"/>
              <a:ea typeface="+mn-ea"/>
              <a:cs typeface="+mn-cs"/>
            </a:rPr>
          </a:br>
          <a:r>
            <a:rPr kumimoji="0" lang="sv-SE" sz="1400" b="0" i="0" u="none" strike="noStrike" kern="1200" cap="none" spc="0" normalizeH="0" baseline="0" noProof="0">
              <a:ln>
                <a:noFill/>
              </a:ln>
              <a:solidFill>
                <a:sysClr val="window" lastClr="FFFFFF"/>
              </a:solidFill>
              <a:effectLst/>
              <a:uLnTx/>
              <a:uFillTx/>
              <a:latin typeface="Arial"/>
              <a:ea typeface="+mn-ea"/>
              <a:cs typeface="+mn-cs"/>
            </a:rPr>
            <a:t>● </a:t>
          </a:r>
          <a:r>
            <a:rPr lang="sv-SE" sz="1400" u="none" kern="1200">
              <a:solidFill>
                <a:sysClr val="window" lastClr="FFFFFF"/>
              </a:solidFill>
              <a:latin typeface="Arial"/>
              <a:ea typeface="+mn-ea"/>
              <a:cs typeface="+mn-cs"/>
            </a:rPr>
            <a:t>Marknadslansering</a:t>
          </a:r>
        </a:p>
      </dsp:txBody>
      <dsp:txXfrm>
        <a:off x="5657567" y="400878"/>
        <a:ext cx="2336980" cy="3513066"/>
      </dsp:txXfrm>
    </dsp:sp>
    <dsp:sp modelId="{619A863F-B03C-42D3-A7B2-5DF888CEE7FA}">
      <dsp:nvSpPr>
        <dsp:cNvPr id="0" name=""/>
        <dsp:cNvSpPr/>
      </dsp:nvSpPr>
      <dsp:spPr>
        <a:xfrm>
          <a:off x="8086084" y="2032410"/>
          <a:ext cx="250002" cy="250003"/>
        </a:xfrm>
        <a:prstGeom prst="rightArrow">
          <a:avLst/>
        </a:prstGeom>
        <a:solidFill>
          <a:sysClr val="windowText" lastClr="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v-SE" sz="900" kern="1200">
            <a:solidFill>
              <a:sysClr val="window" lastClr="FFFFFF"/>
            </a:solidFill>
            <a:latin typeface="Arial"/>
            <a:ea typeface="+mn-ea"/>
            <a:cs typeface="+mn-cs"/>
          </a:endParaRPr>
        </a:p>
      </dsp:txBody>
      <dsp:txXfrm>
        <a:off x="8086084" y="2094911"/>
        <a:ext cx="187502" cy="125001"/>
      </dsp:txXfrm>
    </dsp:sp>
    <dsp:sp modelId="{C90F4F53-5549-4204-844D-DF4BD5C79EA5}">
      <dsp:nvSpPr>
        <dsp:cNvPr id="0" name=""/>
        <dsp:cNvSpPr/>
      </dsp:nvSpPr>
      <dsp:spPr>
        <a:xfrm>
          <a:off x="8415010" y="400878"/>
          <a:ext cx="2378406" cy="3513066"/>
        </a:xfrm>
        <a:prstGeom prst="rect">
          <a:avLst/>
        </a:prstGeom>
        <a:solidFill>
          <a:srgbClr val="0090BD"/>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t" anchorCtr="0">
          <a:noAutofit/>
        </a:bodyPr>
        <a:lstStyle/>
        <a:p>
          <a:pPr marL="0" lvl="0" indent="0" algn="l" defTabSz="889000">
            <a:lnSpc>
              <a:spcPct val="100000"/>
            </a:lnSpc>
            <a:spcBef>
              <a:spcPct val="0"/>
            </a:spcBef>
            <a:spcAft>
              <a:spcPct val="35000"/>
            </a:spcAft>
            <a:buNone/>
          </a:pPr>
          <a:r>
            <a:rPr lang="sv-SE" sz="2000" b="1" u="none" kern="1200">
              <a:solidFill>
                <a:sysClr val="window" lastClr="FFFFFF"/>
              </a:solidFill>
              <a:latin typeface="Arial"/>
              <a:ea typeface="+mn-ea"/>
              <a:cs typeface="+mn-cs"/>
            </a:rPr>
            <a:t>Långsiktiga </a:t>
          </a:r>
          <a:br>
            <a:rPr lang="sv-SE" sz="2000" b="1" u="none" kern="1200">
              <a:solidFill>
                <a:sysClr val="window" lastClr="FFFFFF"/>
              </a:solidFill>
              <a:latin typeface="Arial"/>
              <a:ea typeface="+mn-ea"/>
              <a:cs typeface="+mn-cs"/>
            </a:rPr>
          </a:br>
          <a:r>
            <a:rPr lang="sv-SE" sz="2000" b="1" u="none" kern="1200">
              <a:solidFill>
                <a:sysClr val="window" lastClr="FFFFFF"/>
              </a:solidFill>
              <a:latin typeface="Arial"/>
              <a:ea typeface="+mn-ea"/>
              <a:cs typeface="+mn-cs"/>
            </a:rPr>
            <a:t>effekter</a:t>
          </a:r>
          <a:br>
            <a:rPr lang="sv-SE" sz="1200" b="1" u="none" kern="1200">
              <a:solidFill>
                <a:sysClr val="window" lastClr="FFFFFF"/>
              </a:solidFill>
              <a:latin typeface="Arial"/>
              <a:ea typeface="+mn-ea"/>
              <a:cs typeface="+mn-cs"/>
            </a:rPr>
          </a:br>
          <a:endParaRPr lang="sv-SE" sz="1200" b="1" u="none" kern="1200">
            <a:solidFill>
              <a:sysClr val="window" lastClr="FFFFFF"/>
            </a:solidFill>
            <a:latin typeface="Arial"/>
            <a:ea typeface="+mn-ea"/>
            <a:cs typeface="+mn-cs"/>
          </a:endParaRPr>
        </a:p>
        <a:p>
          <a:pPr marL="0" lvl="0" indent="0" algn="l" defTabSz="889000">
            <a:lnSpc>
              <a:spcPts val="1600"/>
            </a:lnSpc>
            <a:spcBef>
              <a:spcPct val="0"/>
            </a:spcBef>
            <a:spcAft>
              <a:spcPct val="35000"/>
            </a:spcAft>
            <a:buNone/>
          </a:pPr>
          <a:r>
            <a:rPr lang="sv-SE" sz="1400" u="none" kern="1200">
              <a:solidFill>
                <a:sysClr val="window" lastClr="FFFFFF"/>
              </a:solidFill>
              <a:latin typeface="Arial"/>
              <a:ea typeface="+mn-ea"/>
              <a:cs typeface="+mn-cs"/>
            </a:rPr>
            <a:t>För organisationer och samhället, uppstår relativt lång tid efter projektslut</a:t>
          </a:r>
          <a:br>
            <a:rPr lang="sv-SE" sz="1400" u="none" kern="1200">
              <a:solidFill>
                <a:sysClr val="window" lastClr="FFFFFF"/>
              </a:solidFill>
              <a:latin typeface="Arial"/>
              <a:ea typeface="+mn-ea"/>
              <a:cs typeface="+mn-cs"/>
            </a:rPr>
          </a:br>
          <a:endParaRPr lang="sv-SE" sz="1200" u="none" kern="1200">
            <a:solidFill>
              <a:sysClr val="window" lastClr="FFFFFF"/>
            </a:solidFill>
            <a:latin typeface="Arial"/>
            <a:ea typeface="+mn-ea"/>
            <a:cs typeface="+mn-cs"/>
          </a:endParaRPr>
        </a:p>
        <a:p>
          <a:pPr marL="0" lvl="0" indent="0" algn="l" defTabSz="889000">
            <a:lnSpc>
              <a:spcPts val="1800"/>
            </a:lnSpc>
            <a:spcBef>
              <a:spcPct val="0"/>
            </a:spcBef>
            <a:spcAft>
              <a:spcPct val="35000"/>
            </a:spcAft>
            <a:buNone/>
          </a:pPr>
          <a:r>
            <a:rPr kumimoji="0" lang="sv-SE" sz="1400" b="0" i="0" u="none" strike="noStrike" kern="1200" cap="none" spc="0" normalizeH="0" baseline="0" noProof="0">
              <a:ln>
                <a:noFill/>
              </a:ln>
              <a:solidFill>
                <a:sysClr val="window" lastClr="FFFFFF"/>
              </a:solidFill>
              <a:effectLst/>
              <a:uLnTx/>
              <a:uFillTx/>
              <a:latin typeface="Arial"/>
              <a:ea typeface="+mn-ea"/>
              <a:cs typeface="+mn-cs"/>
            </a:rPr>
            <a:t>● Hållbar tillväxt</a:t>
          </a:r>
          <a:br>
            <a:rPr kumimoji="0" lang="sv-SE" sz="1400" b="0" i="0" u="none" strike="noStrike" kern="1200" cap="none" spc="0" normalizeH="0" baseline="0" noProof="0">
              <a:ln>
                <a:noFill/>
              </a:ln>
              <a:solidFill>
                <a:sysClr val="window" lastClr="FFFFFF"/>
              </a:solidFill>
              <a:effectLst/>
              <a:uLnTx/>
              <a:uFillTx/>
              <a:latin typeface="Arial"/>
              <a:ea typeface="+mn-ea"/>
              <a:cs typeface="+mn-cs"/>
            </a:rPr>
          </a:br>
          <a:r>
            <a:rPr kumimoji="0" lang="sv-SE" sz="1400" b="0" i="0" u="none" strike="noStrike" kern="1200" cap="none" spc="0" normalizeH="0" baseline="0" noProof="0">
              <a:ln>
                <a:noFill/>
              </a:ln>
              <a:solidFill>
                <a:sysClr val="window" lastClr="FFFFFF"/>
              </a:solidFill>
              <a:effectLst/>
              <a:uLnTx/>
              <a:uFillTx/>
              <a:latin typeface="Arial"/>
              <a:ea typeface="+mn-ea"/>
              <a:cs typeface="+mn-cs"/>
            </a:rPr>
            <a:t>● Konkurrenskraft </a:t>
          </a:r>
          <a:br>
            <a:rPr kumimoji="0" lang="sv-SE" sz="1400" b="0" i="0" u="none" strike="noStrike" kern="1200" cap="none" spc="0" normalizeH="0" baseline="0" noProof="0">
              <a:ln>
                <a:noFill/>
              </a:ln>
              <a:solidFill>
                <a:sysClr val="window" lastClr="FFFFFF"/>
              </a:solidFill>
              <a:effectLst/>
              <a:uLnTx/>
              <a:uFillTx/>
              <a:latin typeface="Arial"/>
              <a:ea typeface="+mn-ea"/>
              <a:cs typeface="+mn-cs"/>
            </a:rPr>
          </a:br>
          <a:r>
            <a:rPr kumimoji="0" lang="sv-SE" sz="1400" b="0" i="0" u="none" strike="noStrike" kern="1200" cap="none" spc="0" normalizeH="0" baseline="0" noProof="0">
              <a:ln>
                <a:noFill/>
              </a:ln>
              <a:solidFill>
                <a:sysClr val="window" lastClr="FFFFFF"/>
              </a:solidFill>
              <a:effectLst/>
              <a:uLnTx/>
              <a:uFillTx/>
              <a:latin typeface="Arial"/>
              <a:ea typeface="+mn-ea"/>
              <a:cs typeface="+mn-cs"/>
            </a:rPr>
            <a:t>● Samhällsutmaningar </a:t>
          </a:r>
        </a:p>
        <a:p>
          <a:pPr marL="0" lvl="0" indent="0" algn="l" defTabSz="889000">
            <a:lnSpc>
              <a:spcPct val="90000"/>
            </a:lnSpc>
            <a:spcBef>
              <a:spcPct val="0"/>
            </a:spcBef>
            <a:spcAft>
              <a:spcPct val="35000"/>
            </a:spcAft>
            <a:buClrTx/>
            <a:buSzTx/>
            <a:buFont typeface="Arial" panose="020B0604020202020204" pitchFamily="34" charset="0"/>
            <a:buNone/>
          </a:pPr>
          <a:endParaRPr lang="sv-SE" sz="1200" u="none" kern="1200">
            <a:solidFill>
              <a:sysClr val="window" lastClr="FFFFFF"/>
            </a:solidFill>
            <a:latin typeface="Arial"/>
            <a:ea typeface="+mn-ea"/>
            <a:cs typeface="+mn-cs"/>
          </a:endParaRPr>
        </a:p>
      </dsp:txBody>
      <dsp:txXfrm>
        <a:off x="8415010" y="400878"/>
        <a:ext cx="2378406" cy="35130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FC5DEE21-EEAA-4CC7-81D8-9D4E9E06B7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C61DA83-0CA3-45C7-AB01-C1DDEEC86B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A891A-7CCB-4C27-B8F5-70A9B10F184C}" type="datetimeFigureOut">
              <a:rPr lang="sv-SE" smtClean="0"/>
              <a:t>2021-01-18</a:t>
            </a:fld>
            <a:endParaRPr lang="sv-SE"/>
          </a:p>
        </p:txBody>
      </p:sp>
      <p:sp>
        <p:nvSpPr>
          <p:cNvPr id="4" name="Platshållare för sidfot 3">
            <a:extLst>
              <a:ext uri="{FF2B5EF4-FFF2-40B4-BE49-F238E27FC236}">
                <a16:creationId xmlns:a16="http://schemas.microsoft.com/office/drawing/2014/main" id="{C2EEE83E-E7C5-4411-A29C-849F19785D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59AEE34-796B-4DB6-A0A4-B75DEAD5B9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DAE12C-AB7A-425A-98C1-820C14B1D94A}" type="slidenum">
              <a:rPr lang="sv-SE" smtClean="0"/>
              <a:t>‹#›</a:t>
            </a:fld>
            <a:endParaRPr lang="sv-SE"/>
          </a:p>
        </p:txBody>
      </p:sp>
    </p:spTree>
    <p:extLst>
      <p:ext uri="{BB962C8B-B14F-4D97-AF65-F5344CB8AC3E}">
        <p14:creationId xmlns:p14="http://schemas.microsoft.com/office/powerpoint/2010/main" val="48333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2021-01-18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a:solidFill>
                  <a:schemeClr val="tx1"/>
                </a:solidFill>
                <a:effectLst/>
                <a:latin typeface="+mn-lt"/>
                <a:ea typeface="+mn-ea"/>
                <a:cs typeface="+mn-cs"/>
              </a:rPr>
              <a:t>Bakgrund</a:t>
            </a:r>
          </a:p>
          <a:p>
            <a:r>
              <a:rPr lang="sv-SE" sz="1200" kern="1200">
                <a:solidFill>
                  <a:schemeClr val="tx1"/>
                </a:solidFill>
                <a:effectLst/>
                <a:latin typeface="+mn-lt"/>
                <a:ea typeface="+mn-ea"/>
                <a:cs typeface="+mn-cs"/>
              </a:rPr>
              <a:t>Regeringens forsknings- och innovationsproposition 2012/13:30 anger att Sverige behöver skapa hållbara lösningar på globala samhällsutmaningar. Regeringen vill införa ett nytt instrument, strategiska innovationsområden, för att leverera innovativa lösningar på dessa utmaningar, och bidra till tillväxt och nya jobb. VINNOVA, Energimyndigheten och Formas ska samverka, och får förstärkta resurser för satsningen.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Unikt för programmen är att ledande aktörer från näringsliv, akademi och offentlig sektor själva definierar områden där de ser behov av en svensk kraftsamling och gemensamma insatser. I satsningen ges framträdande företag i Sverige, offentlig verksamhet, samt universitet, högskolor och institut ökad möjlighet att samverka genom en gemensam kraftsamling.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Satsningen inleddes 2012 genom finansiering av strategiska forsknings- och innovationsagendor som de Strategiska innovationsprogrammen är baserade på. Agendor arbetades fram av aktörer inom ett specifikt område som i samverkan definierade visioner, mål och strategier för utveckling av området.  Många av dessa sökte sedan medel för att få etablera ett strategiskt innovationsprogram. 17 program har beviljats. </a:t>
            </a:r>
          </a:p>
          <a:p>
            <a:endParaRPr lang="sv-SE" sz="1200" kern="1200">
              <a:solidFill>
                <a:schemeClr val="tx1"/>
              </a:solidFill>
              <a:effectLst/>
              <a:latin typeface="+mn-lt"/>
              <a:ea typeface="+mn-ea"/>
              <a:cs typeface="+mn-cs"/>
            </a:endParaRPr>
          </a:p>
          <a:p>
            <a:br>
              <a:rPr lang="sv-SE" sz="1200" kern="1200">
                <a:solidFill>
                  <a:schemeClr val="tx1"/>
                </a:solidFill>
                <a:effectLst/>
                <a:latin typeface="+mn-lt"/>
                <a:ea typeface="+mn-ea"/>
                <a:cs typeface="+mn-cs"/>
              </a:rPr>
            </a:br>
            <a:br>
              <a:rPr lang="sv-SE" sz="1200" kern="1200">
                <a:solidFill>
                  <a:schemeClr val="tx1"/>
                </a:solidFill>
                <a:effectLst/>
                <a:latin typeface="+mn-lt"/>
                <a:ea typeface="+mn-ea"/>
                <a:cs typeface="+mn-cs"/>
              </a:rPr>
            </a:br>
            <a:endParaRPr lang="sv-SE"/>
          </a:p>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858266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3197220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2283937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2475920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3058592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1576747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2706910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1371199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2392094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2330827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97423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Strategiska forsknings- och innovationsagendor</a:t>
            </a:r>
          </a:p>
          <a:p>
            <a:r>
              <a:rPr lang="sv-SE"/>
              <a:t>Som grund för de strategiska innovationsprogrammen ligger satsningen på strategiska forsknings- och innovationsagendor som pågick mellan 2012 - 2016. Aktörerna inom ett område formulerade gemensamt vision och mål och definierade behov och strategier för utveckling av ett innovationsområde.</a:t>
            </a:r>
          </a:p>
          <a:p>
            <a:pPr marL="0" marR="0" lvl="0" indent="0" algn="l" defTabSz="457200" rtl="0" eaLnBrk="1" fontAlgn="auto" latinLnBrk="0" hangingPunct="1">
              <a:lnSpc>
                <a:spcPct val="100000"/>
              </a:lnSpc>
              <a:spcBef>
                <a:spcPts val="0"/>
              </a:spcBef>
              <a:spcAft>
                <a:spcPts val="0"/>
              </a:spcAft>
              <a:buClrTx/>
              <a:buSzTx/>
              <a:buFontTx/>
              <a:buNone/>
              <a:tabLst/>
              <a:defRPr/>
            </a:pPr>
            <a:r>
              <a:rPr lang="sv-SE"/>
              <a:t>Utgångspunkten för agendorna var att möta viktiga samhällsutmaningar och att skapa tillväxt och stärka Sveriges konkurrenskraft inom området. De framtagna agendorna (136 stycken) spänner över ett brett spektra av områden. </a:t>
            </a:r>
            <a:r>
              <a:rPr lang="sv-SE" sz="1200" kern="1200">
                <a:solidFill>
                  <a:schemeClr val="tx1"/>
                </a:solidFill>
                <a:effectLst/>
                <a:latin typeface="+mn-lt"/>
                <a:ea typeface="+mn-ea"/>
                <a:cs typeface="+mn-cs"/>
              </a:rPr>
              <a:t>Många av dessa sökte sedan medel för att få etablera ett strategiskt innovationsprogram. 17 program har beviljats. </a:t>
            </a:r>
          </a:p>
          <a:p>
            <a:endParaRPr lang="sv-SE"/>
          </a:p>
          <a:p>
            <a:endParaRPr lang="sv-SE"/>
          </a:p>
          <a:p>
            <a:r>
              <a:rPr lang="sv-SE" b="1"/>
              <a:t>Kartläggning av agendor visar på flera positiva effekter</a:t>
            </a:r>
          </a:p>
          <a:p>
            <a:r>
              <a:rPr lang="sv-SE"/>
              <a:t>På uppdrag av myndigheterna har </a:t>
            </a:r>
            <a:r>
              <a:rPr lang="sv-SE" err="1"/>
              <a:t>Sweco</a:t>
            </a:r>
            <a:r>
              <a:rPr lang="sv-SE"/>
              <a:t> genomfört en kartläggning av de strategiska innovationsagendorna. Kartläggningen visar att agendorna fortsätter att göra nytta genom att vara ett bra verktyg för ökad samverkan mellan olika aktörer. </a:t>
            </a:r>
            <a:br>
              <a:rPr lang="sv-SE"/>
            </a:br>
            <a:br>
              <a:rPr lang="sv-SE"/>
            </a:br>
            <a:r>
              <a:rPr lang="sv-SE"/>
              <a:t>Resultatet visar bland annat att:</a:t>
            </a:r>
          </a:p>
          <a:p>
            <a:br>
              <a:rPr lang="sv-SE"/>
            </a:br>
            <a:r>
              <a:rPr lang="sv-SE"/>
              <a:t>- Agendorna spänner över många områden, men är främst inriktade mot informations- och kommunikationsteknik samt energi- och klimatområdet.</a:t>
            </a:r>
          </a:p>
          <a:p>
            <a:r>
              <a:rPr lang="sv-SE"/>
              <a:t>- Många aktörer har varit med och tagit fram agendorna.</a:t>
            </a:r>
          </a:p>
          <a:p>
            <a:r>
              <a:rPr lang="sv-SE"/>
              <a:t>- Det har funnits ett stort engagemang bland medverkade aktörer.</a:t>
            </a:r>
          </a:p>
          <a:p>
            <a:r>
              <a:rPr lang="sv-SE"/>
              <a:t>- Projektledarna uppfattar att arbetet med agendorna har varit ett bra verktyg för att samla aktörer inom olika verksamheter och områden för att ta fram en gemensam strategi.</a:t>
            </a:r>
          </a:p>
          <a:p>
            <a:r>
              <a:rPr lang="sv-SE"/>
              <a:t>- Agendorna idag används på olika sätt även om projektet är avslutat, till exempel som grund för ansökan om ytterligare finansiering inom området.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a:p>
          <a:p>
            <a:endParaRPr lang="sv-SE"/>
          </a:p>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3396298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307659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2161341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1962904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30</a:t>
            </a:fld>
            <a:endParaRPr lang="sv-SE"/>
          </a:p>
        </p:txBody>
      </p:sp>
    </p:spTree>
    <p:extLst>
      <p:ext uri="{BB962C8B-B14F-4D97-AF65-F5344CB8AC3E}">
        <p14:creationId xmlns:p14="http://schemas.microsoft.com/office/powerpoint/2010/main" val="244346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pPr>
            <a:r>
              <a:rPr lang="sv-SE" sz="1200" dirty="0"/>
              <a:t>17 Strategiska</a:t>
            </a:r>
            <a:r>
              <a:rPr lang="sv-SE" sz="1200" baseline="0" dirty="0"/>
              <a:t> innovationsprogram</a:t>
            </a:r>
            <a:endParaRPr lang="sv-SE" sz="1200" dirty="0"/>
          </a:p>
          <a:p>
            <a:pPr marL="285750" indent="-285750">
              <a:buFont typeface="Arial" panose="020B0604020202020204" pitchFamily="34" charset="0"/>
              <a:buChar char="•"/>
            </a:pPr>
            <a:r>
              <a:rPr lang="sv-SE" sz="1200" dirty="0"/>
              <a:t>Långsiktiga program upp till 12 år</a:t>
            </a:r>
          </a:p>
          <a:p>
            <a:pPr marL="285750" indent="-285750">
              <a:buFont typeface="Arial" panose="020B0604020202020204" pitchFamily="34" charset="0"/>
              <a:buChar char="•"/>
            </a:pPr>
            <a:r>
              <a:rPr lang="sv-SE" sz="1200" dirty="0"/>
              <a:t>20-50 miljoner per år och program</a:t>
            </a:r>
          </a:p>
          <a:p>
            <a:pPr marL="285750" indent="-285750">
              <a:buFont typeface="Arial" panose="020B0604020202020204" pitchFamily="34" charset="0"/>
              <a:buChar char="•"/>
            </a:pPr>
            <a:endParaRPr lang="sv-SE" sz="120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Programmen ska genom samverkan inom områden, som är strategiskt viktiga för Sverige, skapa förutsättningar för hållbara lösningar på globala samhällsutmaningar och en ökad internationell konkurrenskraft. Syftet med programmen är att uppnå nationell kraftsamling av kompetens, stimulera till nya innovationsinvesteringar, nya samarbeten, nya nätverk med gemensamma mål för internationell konkurrenskraft.  </a:t>
            </a:r>
          </a:p>
          <a:p>
            <a:pPr marL="285750" indent="-285750">
              <a:buFont typeface="Arial" panose="020B0604020202020204" pitchFamily="34" charset="0"/>
              <a:buChar char="•"/>
            </a:pPr>
            <a:endParaRPr lang="sv-SE" sz="1200" dirty="0"/>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189911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415147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2065360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415147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103838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124856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429427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p:spTree>
      <p:nvGrpSpPr>
        <p:cNvPr id="1" name=""/>
        <p:cNvGrpSpPr/>
        <p:nvPr/>
      </p:nvGrpSpPr>
      <p:grpSpPr>
        <a:xfrm>
          <a:off x="0" y="0"/>
          <a:ext cx="0" cy="0"/>
          <a:chOff x="0" y="0"/>
          <a:chExt cx="0" cy="0"/>
        </a:xfrm>
      </p:grpSpPr>
      <p:pic>
        <p:nvPicPr>
          <p:cNvPr id="11" name="Bildobjekt 10" descr="siosplash-131217c.jpg">
            <a:extLst>
              <a:ext uri="{FF2B5EF4-FFF2-40B4-BE49-F238E27FC236}">
                <a16:creationId xmlns:a16="http://schemas.microsoft.com/office/drawing/2014/main" id="{1D73FAB5-F348-4576-AA9F-45089025EB1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2" name="Rektangel 1">
            <a:extLst>
              <a:ext uri="{FF2B5EF4-FFF2-40B4-BE49-F238E27FC236}">
                <a16:creationId xmlns:a16="http://schemas.microsoft.com/office/drawing/2014/main" id="{A07AFDA0-6590-40A4-A5AB-1D7F01BE2F54}"/>
              </a:ext>
            </a:extLst>
          </p:cNvPr>
          <p:cNvSpPr/>
          <p:nvPr userDrawn="1"/>
        </p:nvSpPr>
        <p:spPr>
          <a:xfrm>
            <a:off x="592853" y="1535897"/>
            <a:ext cx="7939915" cy="1940275"/>
          </a:xfrm>
          <a:prstGeom prst="rect">
            <a:avLst/>
          </a:prstGeom>
        </p:spPr>
        <p:txBody>
          <a:bodyPr wrap="square">
            <a:spAutoFit/>
          </a:bodyPr>
          <a:lstStyle/>
          <a:p>
            <a:pPr algn="l">
              <a:lnSpc>
                <a:spcPts val="5500"/>
              </a:lnSpc>
            </a:pPr>
            <a:r>
              <a:rPr lang="sv-SE" sz="5400">
                <a:solidFill>
                  <a:schemeClr val="bg1"/>
                </a:solidFill>
              </a:rPr>
              <a:t>Strategiska</a:t>
            </a:r>
            <a:br>
              <a:rPr lang="sv-SE" sz="5400">
                <a:solidFill>
                  <a:schemeClr val="bg1"/>
                </a:solidFill>
              </a:rPr>
            </a:br>
            <a:r>
              <a:rPr lang="sv-SE" sz="5400">
                <a:solidFill>
                  <a:schemeClr val="bg1"/>
                </a:solidFill>
              </a:rPr>
              <a:t>innovationsprogram</a:t>
            </a:r>
          </a:p>
          <a:p>
            <a:pPr algn="l">
              <a:lnSpc>
                <a:spcPts val="4000"/>
              </a:lnSpc>
            </a:pPr>
            <a:r>
              <a:rPr lang="sv-SE" sz="1800" b="1">
                <a:solidFill>
                  <a:schemeClr val="bg1"/>
                </a:solidFill>
              </a:rPr>
              <a:t>Samarbete för hållbar innovation</a:t>
            </a:r>
          </a:p>
        </p:txBody>
      </p:sp>
      <p:pic>
        <p:nvPicPr>
          <p:cNvPr id="7" name="Bildobjekt 6">
            <a:extLst>
              <a:ext uri="{FF2B5EF4-FFF2-40B4-BE49-F238E27FC236}">
                <a16:creationId xmlns:a16="http://schemas.microsoft.com/office/drawing/2014/main" id="{EFF08D94-267D-4F0F-BEE2-B9F58EC70543}"/>
              </a:ext>
            </a:extLst>
          </p:cNvPr>
          <p:cNvPicPr>
            <a:picLocks noChangeAspect="1"/>
          </p:cNvPicPr>
          <p:nvPr userDrawn="1"/>
        </p:nvPicPr>
        <p:blipFill>
          <a:blip r:embed="rId3"/>
          <a:stretch>
            <a:fillRect/>
          </a:stretch>
        </p:blipFill>
        <p:spPr>
          <a:xfrm>
            <a:off x="695325" y="4825232"/>
            <a:ext cx="7649138" cy="1137418"/>
          </a:xfrm>
          <a:prstGeom prst="rect">
            <a:avLst/>
          </a:prstGeom>
        </p:spPr>
      </p:pic>
    </p:spTree>
    <p:extLst>
      <p:ext uri="{BB962C8B-B14F-4D97-AF65-F5344CB8AC3E}">
        <p14:creationId xmlns:p14="http://schemas.microsoft.com/office/powerpoint/2010/main" val="176280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C0414B1B-0A49-49BF-AED0-F0D4D1264854}"/>
              </a:ext>
            </a:extLst>
          </p:cNvPr>
          <p:cNvSpPr>
            <a:spLocks noGrp="1"/>
          </p:cNvSpPr>
          <p:nvPr>
            <p:ph idx="1"/>
          </p:nvPr>
        </p:nvSpPr>
        <p:spPr>
          <a:xfrm>
            <a:off x="695325" y="1781176"/>
            <a:ext cx="10233025" cy="418147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nummer 14">
            <a:extLst>
              <a:ext uri="{FF2B5EF4-FFF2-40B4-BE49-F238E27FC236}">
                <a16:creationId xmlns:a16="http://schemas.microsoft.com/office/drawing/2014/main" id="{24CEE397-E376-4B78-99DF-3080A033F5C2}"/>
              </a:ext>
            </a:extLst>
          </p:cNvPr>
          <p:cNvSpPr>
            <a:spLocks noGrp="1"/>
          </p:cNvSpPr>
          <p:nvPr>
            <p:ph type="sldNum" sz="quarter" idx="12"/>
          </p:nvPr>
        </p:nvSpPr>
        <p:spPr/>
        <p:txBody>
          <a:bodyPr/>
          <a:lstStyle>
            <a:lvl1pPr>
              <a:defRPr>
                <a:solidFill>
                  <a:schemeClr val="tx1">
                    <a:lumMod val="95000"/>
                    <a:lumOff val="5000"/>
                  </a:schemeClr>
                </a:solidFill>
              </a:defRPr>
            </a:lvl1pPr>
          </a:lstStyle>
          <a:p>
            <a:fld id="{E8645303-2AAE-45D1-913A-B06AE6474513}" type="slidenum">
              <a:rPr lang="sv-SE" smtClean="0"/>
              <a:pPr/>
              <a:t>‹#›</a:t>
            </a:fld>
            <a:endParaRPr lang="sv-SE"/>
          </a:p>
        </p:txBody>
      </p:sp>
      <p:sp>
        <p:nvSpPr>
          <p:cNvPr id="10" name="Rubrik 6">
            <a:extLst>
              <a:ext uri="{FF2B5EF4-FFF2-40B4-BE49-F238E27FC236}">
                <a16:creationId xmlns:a16="http://schemas.microsoft.com/office/drawing/2014/main" id="{2E47B779-B48C-47B5-99BB-544F3DDEA245}"/>
              </a:ext>
            </a:extLst>
          </p:cNvPr>
          <p:cNvSpPr>
            <a:spLocks noGrp="1"/>
          </p:cNvSpPr>
          <p:nvPr>
            <p:ph type="title" hasCustomPrompt="1"/>
          </p:nvPr>
        </p:nvSpPr>
        <p:spPr>
          <a:xfrm>
            <a:off x="687389" y="216841"/>
            <a:ext cx="10233025" cy="1115034"/>
          </a:xfrm>
        </p:spPr>
        <p:txBody>
          <a:bodyPr anchor="ctr"/>
          <a:lstStyle/>
          <a:p>
            <a:r>
              <a:rPr lang="sv-SE"/>
              <a:t>Klicka här för att ändra format</a:t>
            </a:r>
          </a:p>
        </p:txBody>
      </p:sp>
    </p:spTree>
    <p:extLst>
      <p:ext uri="{BB962C8B-B14F-4D97-AF65-F5344CB8AC3E}">
        <p14:creationId xmlns:p14="http://schemas.microsoft.com/office/powerpoint/2010/main" val="169092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95325" y="216841"/>
            <a:ext cx="10225089" cy="1115034"/>
          </a:xfrm>
        </p:spPr>
        <p:txBody>
          <a:bodyPr anchor="ctr"/>
          <a:lstStyle/>
          <a:p>
            <a:r>
              <a:rPr lang="sv-SE"/>
              <a:t>Klicka här för att ändra format</a:t>
            </a:r>
          </a:p>
        </p:txBody>
      </p:sp>
      <p:sp>
        <p:nvSpPr>
          <p:cNvPr id="11" name="Platshållare för innehåll 2">
            <a:extLst>
              <a:ext uri="{FF2B5EF4-FFF2-40B4-BE49-F238E27FC236}">
                <a16:creationId xmlns:a16="http://schemas.microsoft.com/office/drawing/2014/main" id="{C0414B1B-0A49-49BF-AED0-F0D4D1264854}"/>
              </a:ext>
            </a:extLst>
          </p:cNvPr>
          <p:cNvSpPr>
            <a:spLocks noGrp="1"/>
          </p:cNvSpPr>
          <p:nvPr>
            <p:ph idx="1"/>
          </p:nvPr>
        </p:nvSpPr>
        <p:spPr>
          <a:xfrm>
            <a:off x="695325" y="1781176"/>
            <a:ext cx="4679950" cy="418147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B7418AA5-CEAE-4B42-8804-785A30E9CD4C}"/>
              </a:ext>
            </a:extLst>
          </p:cNvPr>
          <p:cNvSpPr>
            <a:spLocks noGrp="1"/>
          </p:cNvSpPr>
          <p:nvPr>
            <p:ph sz="quarter" idx="13"/>
          </p:nvPr>
        </p:nvSpPr>
        <p:spPr>
          <a:xfrm>
            <a:off x="5704521" y="1781176"/>
            <a:ext cx="4679950" cy="418147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a:p>
        </p:txBody>
      </p:sp>
    </p:spTree>
    <p:extLst>
      <p:ext uri="{BB962C8B-B14F-4D97-AF65-F5344CB8AC3E}">
        <p14:creationId xmlns:p14="http://schemas.microsoft.com/office/powerpoint/2010/main" val="200897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95325" y="216841"/>
            <a:ext cx="10245725" cy="1115034"/>
          </a:xfrm>
        </p:spPr>
        <p:txBody>
          <a:bodyPr anchor="ctr"/>
          <a:lstStyle/>
          <a:p>
            <a:r>
              <a:rPr lang="sv-SE"/>
              <a:t>Klicka här för att ändra format</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a:p>
        </p:txBody>
      </p:sp>
    </p:spTree>
    <p:extLst>
      <p:ext uri="{BB962C8B-B14F-4D97-AF65-F5344CB8AC3E}">
        <p14:creationId xmlns:p14="http://schemas.microsoft.com/office/powerpoint/2010/main" val="130083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och diagram">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95325" y="216841"/>
            <a:ext cx="10225090" cy="1115034"/>
          </a:xfrm>
        </p:spPr>
        <p:txBody>
          <a:bodyPr anchor="ctr"/>
          <a:lstStyle/>
          <a:p>
            <a:r>
              <a:rPr lang="sv-SE"/>
              <a:t>Klicka här för att ändra format</a:t>
            </a:r>
          </a:p>
        </p:txBody>
      </p:sp>
      <p:sp>
        <p:nvSpPr>
          <p:cNvPr id="5" name="Platshållare för text 4">
            <a:extLst>
              <a:ext uri="{FF2B5EF4-FFF2-40B4-BE49-F238E27FC236}">
                <a16:creationId xmlns:a16="http://schemas.microsoft.com/office/drawing/2014/main" id="{67E1BCE6-8FD5-4D1F-B856-F3F0629B5BA2}"/>
              </a:ext>
            </a:extLst>
          </p:cNvPr>
          <p:cNvSpPr>
            <a:spLocks noGrp="1"/>
          </p:cNvSpPr>
          <p:nvPr>
            <p:ph type="body" sz="quarter" idx="14"/>
          </p:nvPr>
        </p:nvSpPr>
        <p:spPr>
          <a:xfrm>
            <a:off x="695325" y="1781176"/>
            <a:ext cx="4679950" cy="418147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diagram 11">
            <a:extLst>
              <a:ext uri="{FF2B5EF4-FFF2-40B4-BE49-F238E27FC236}">
                <a16:creationId xmlns:a16="http://schemas.microsoft.com/office/drawing/2014/main" id="{A8404F4B-E0FA-4215-B56D-3C0960F10170}"/>
              </a:ext>
            </a:extLst>
          </p:cNvPr>
          <p:cNvSpPr>
            <a:spLocks noGrp="1"/>
          </p:cNvSpPr>
          <p:nvPr>
            <p:ph type="chart" sz="quarter" idx="15"/>
          </p:nvPr>
        </p:nvSpPr>
        <p:spPr>
          <a:xfrm>
            <a:off x="5704521" y="1781176"/>
            <a:ext cx="4679950" cy="4181474"/>
          </a:xfrm>
        </p:spPr>
        <p:txBody>
          <a:bodyPr lIns="0">
            <a:normAutofit/>
          </a:bodyPr>
          <a:lstStyle>
            <a:lvl1pPr marL="0" indent="0">
              <a:buFontTx/>
              <a:buNone/>
              <a:defRPr sz="2000"/>
            </a:lvl1pPr>
          </a:lstStyle>
          <a:p>
            <a:r>
              <a:rPr lang="sv-SE"/>
              <a:t>Klicka på ikonen för att lägga till ett diagram</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a:p>
        </p:txBody>
      </p:sp>
    </p:spTree>
    <p:extLst>
      <p:ext uri="{BB962C8B-B14F-4D97-AF65-F5344CB8AC3E}">
        <p14:creationId xmlns:p14="http://schemas.microsoft.com/office/powerpoint/2010/main" val="155774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vå diagram">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95325" y="216841"/>
            <a:ext cx="10225089" cy="1115034"/>
          </a:xfrm>
        </p:spPr>
        <p:txBody>
          <a:bodyPr anchor="ctr"/>
          <a:lstStyle/>
          <a:p>
            <a:r>
              <a:rPr lang="sv-SE"/>
              <a:t>Klicka här för att ändra format</a:t>
            </a:r>
          </a:p>
        </p:txBody>
      </p:sp>
      <p:sp>
        <p:nvSpPr>
          <p:cNvPr id="3" name="Platshållare för diagram 2">
            <a:extLst>
              <a:ext uri="{FF2B5EF4-FFF2-40B4-BE49-F238E27FC236}">
                <a16:creationId xmlns:a16="http://schemas.microsoft.com/office/drawing/2014/main" id="{B2FBA107-4603-4795-9770-E54B848C53D4}"/>
              </a:ext>
            </a:extLst>
          </p:cNvPr>
          <p:cNvSpPr>
            <a:spLocks noGrp="1"/>
          </p:cNvSpPr>
          <p:nvPr>
            <p:ph type="chart" sz="quarter" idx="16"/>
          </p:nvPr>
        </p:nvSpPr>
        <p:spPr>
          <a:xfrm>
            <a:off x="695325" y="1781176"/>
            <a:ext cx="4679950" cy="4181474"/>
          </a:xfrm>
        </p:spPr>
        <p:txBody>
          <a:bodyPr lIns="0">
            <a:normAutofit/>
          </a:bodyPr>
          <a:lstStyle>
            <a:lvl1pPr marL="0" indent="0">
              <a:buFontTx/>
              <a:buNone/>
              <a:defRPr sz="2000"/>
            </a:lvl1pPr>
          </a:lstStyle>
          <a:p>
            <a:r>
              <a:rPr lang="sv-SE"/>
              <a:t>Klicka på ikonen för att lägga till ett diagram</a:t>
            </a:r>
          </a:p>
        </p:txBody>
      </p:sp>
      <p:sp>
        <p:nvSpPr>
          <p:cNvPr id="12" name="Platshållare för diagram 11">
            <a:extLst>
              <a:ext uri="{FF2B5EF4-FFF2-40B4-BE49-F238E27FC236}">
                <a16:creationId xmlns:a16="http://schemas.microsoft.com/office/drawing/2014/main" id="{A8404F4B-E0FA-4215-B56D-3C0960F10170}"/>
              </a:ext>
            </a:extLst>
          </p:cNvPr>
          <p:cNvSpPr>
            <a:spLocks noGrp="1"/>
          </p:cNvSpPr>
          <p:nvPr>
            <p:ph type="chart" sz="quarter" idx="15"/>
          </p:nvPr>
        </p:nvSpPr>
        <p:spPr>
          <a:xfrm>
            <a:off x="5704521" y="1781176"/>
            <a:ext cx="4679950" cy="4181474"/>
          </a:xfrm>
        </p:spPr>
        <p:txBody>
          <a:bodyPr lIns="0">
            <a:normAutofit/>
          </a:bodyPr>
          <a:lstStyle>
            <a:lvl1pPr marL="0" indent="0">
              <a:buFontTx/>
              <a:buNone/>
              <a:defRPr sz="2000"/>
            </a:lvl1pPr>
          </a:lstStyle>
          <a:p>
            <a:r>
              <a:rPr lang="sv-SE"/>
              <a:t>Klicka på ikonen för att lägga till ett diagram</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a:p>
        </p:txBody>
      </p:sp>
    </p:spTree>
    <p:extLst>
      <p:ext uri="{BB962C8B-B14F-4D97-AF65-F5344CB8AC3E}">
        <p14:creationId xmlns:p14="http://schemas.microsoft.com/office/powerpoint/2010/main" val="120990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64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5540070-CA40-47B4-B8F7-CF596F145A08}"/>
              </a:ext>
            </a:extLst>
          </p:cNvPr>
          <p:cNvSpPr/>
          <p:nvPr userDrawn="1"/>
        </p:nvSpPr>
        <p:spPr>
          <a:xfrm>
            <a:off x="0" y="1520825"/>
            <a:ext cx="12192000" cy="4702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695326" y="216841"/>
            <a:ext cx="10245724" cy="1115034"/>
          </a:xfrm>
          <a:prstGeom prst="rect">
            <a:avLst/>
          </a:prstGeom>
        </p:spPr>
        <p:txBody>
          <a:bodyPr vert="horz" lIns="0" tIns="0" rIns="0" bIns="0" rtlCol="0" anchor="ctr" anchorCtr="0">
            <a:noAutofit/>
          </a:bodyPr>
          <a:lstStyle/>
          <a:p>
            <a:r>
              <a:rPr lang="sv-SE"/>
              <a:t>Klicka här för att ändra format</a:t>
            </a:r>
          </a:p>
        </p:txBody>
      </p:sp>
      <p:sp>
        <p:nvSpPr>
          <p:cNvPr id="3" name="Platshållare för text 2"/>
          <p:cNvSpPr>
            <a:spLocks noGrp="1"/>
          </p:cNvSpPr>
          <p:nvPr>
            <p:ph type="body" idx="1"/>
          </p:nvPr>
        </p:nvSpPr>
        <p:spPr>
          <a:xfrm>
            <a:off x="695325" y="1781176"/>
            <a:ext cx="10245725" cy="4181474"/>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4"/>
          </p:nvPr>
        </p:nvSpPr>
        <p:spPr>
          <a:xfrm>
            <a:off x="11550651" y="6403978"/>
            <a:ext cx="356392" cy="192880"/>
          </a:xfrm>
          <a:prstGeom prst="rect">
            <a:avLst/>
          </a:prstGeom>
        </p:spPr>
        <p:txBody>
          <a:bodyPr vert="horz" lIns="0" tIns="0" rIns="0" bIns="0" rtlCol="0" anchor="b" anchorCtr="0"/>
          <a:lstStyle>
            <a:lvl1pPr algn="r">
              <a:defRPr sz="900">
                <a:solidFill>
                  <a:schemeClr val="tx1">
                    <a:lumMod val="95000"/>
                    <a:lumOff val="5000"/>
                  </a:schemeClr>
                </a:solidFill>
              </a:defRPr>
            </a:lvl1pPr>
          </a:lstStyle>
          <a:p>
            <a:fld id="{E8645303-2AAE-45D1-913A-B06AE6474513}" type="slidenum">
              <a:rPr lang="sv-SE" smtClean="0"/>
              <a:pPr/>
              <a:t>‹#›</a:t>
            </a:fld>
            <a:endParaRPr lang="sv-SE"/>
          </a:p>
        </p:txBody>
      </p:sp>
      <p:pic>
        <p:nvPicPr>
          <p:cNvPr id="8" name="Bild 7">
            <a:extLst>
              <a:ext uri="{FF2B5EF4-FFF2-40B4-BE49-F238E27FC236}">
                <a16:creationId xmlns:a16="http://schemas.microsoft.com/office/drawing/2014/main" id="{C396F442-1591-435F-95BF-C2B42AB1335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9049" y="6403978"/>
            <a:ext cx="2701112" cy="284676"/>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7" r:id="rId3"/>
    <p:sldLayoutId id="2147483659" r:id="rId4"/>
    <p:sldLayoutId id="2147483661" r:id="rId5"/>
    <p:sldLayoutId id="2147483662" r:id="rId6"/>
    <p:sldLayoutId id="2147483663" r:id="rId7"/>
  </p:sldLayoutIdLst>
  <p:hf sldNum="0"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38" userDrawn="1">
          <p15:clr>
            <a:srgbClr val="F26B43"/>
          </p15:clr>
        </p15:guide>
        <p15:guide id="4" pos="7500" userDrawn="1">
          <p15:clr>
            <a:srgbClr val="F26B43"/>
          </p15:clr>
        </p15:guide>
        <p15:guide id="7" orient="horz" pos="3920" userDrawn="1">
          <p15:clr>
            <a:srgbClr val="F26B43"/>
          </p15:clr>
        </p15:guide>
        <p15:guide id="8" orient="horz" pos="958" userDrawn="1">
          <p15:clr>
            <a:srgbClr val="F26B43"/>
          </p15:clr>
        </p15:guide>
        <p15:guide id="9" orient="horz" pos="182" userDrawn="1">
          <p15:clr>
            <a:srgbClr val="F26B43"/>
          </p15:clr>
        </p15:guide>
        <p15:guide id="10" orient="horz" pos="4145" userDrawn="1">
          <p15:clr>
            <a:srgbClr val="F26B43"/>
          </p15:clr>
        </p15:guide>
        <p15:guide id="11" pos="786" userDrawn="1">
          <p15:clr>
            <a:srgbClr val="F26B43"/>
          </p15:clr>
        </p15:guide>
        <p15:guide id="12" pos="7242" userDrawn="1">
          <p15:clr>
            <a:srgbClr val="F26B43"/>
          </p15:clr>
        </p15:guide>
        <p15:guide id="13" pos="3939" userDrawn="1">
          <p15:clr>
            <a:srgbClr val="F26B43"/>
          </p15:clr>
        </p15:guide>
        <p15:guide id="14" pos="3738" userDrawn="1">
          <p15:clr>
            <a:srgbClr val="F26B43"/>
          </p15:clr>
        </p15:guide>
        <p15:guide id="15" orient="horz" pos="1121" userDrawn="1">
          <p15:clr>
            <a:srgbClr val="F26B43"/>
          </p15:clr>
        </p15:guide>
        <p15:guide id="16" orient="horz" pos="37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46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E926FC-7CB9-4615-A7C3-A67123EC8B04}"/>
              </a:ext>
            </a:extLst>
          </p:cNvPr>
          <p:cNvSpPr>
            <a:spLocks noGrp="1"/>
          </p:cNvSpPr>
          <p:nvPr>
            <p:ph type="title"/>
          </p:nvPr>
        </p:nvSpPr>
        <p:spPr>
          <a:xfrm>
            <a:off x="695325" y="216841"/>
            <a:ext cx="10225089" cy="1115034"/>
          </a:xfrm>
        </p:spPr>
        <p:txBody>
          <a:bodyPr/>
          <a:lstStyle/>
          <a:p>
            <a:r>
              <a:rPr lang="sv-SE"/>
              <a:t>Programmets organisation</a:t>
            </a:r>
          </a:p>
        </p:txBody>
      </p:sp>
      <p:sp>
        <p:nvSpPr>
          <p:cNvPr id="7" name="Rektangel 6">
            <a:extLst>
              <a:ext uri="{FF2B5EF4-FFF2-40B4-BE49-F238E27FC236}">
                <a16:creationId xmlns:a16="http://schemas.microsoft.com/office/drawing/2014/main" id="{85B55A0D-C2D1-4274-80EF-A8CD75475A43}"/>
              </a:ext>
            </a:extLst>
          </p:cNvPr>
          <p:cNvSpPr/>
          <p:nvPr/>
        </p:nvSpPr>
        <p:spPr>
          <a:xfrm>
            <a:off x="4582581" y="2033588"/>
            <a:ext cx="1846595" cy="422337"/>
          </a:xfrm>
          <a:prstGeom prst="rect">
            <a:avLst/>
          </a:prstGeom>
          <a:solidFill>
            <a:srgbClr val="DDE8F0"/>
          </a:solidFill>
          <a:ln>
            <a:solidFill>
              <a:srgbClr val="068FB8"/>
            </a:solidFill>
          </a:ln>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chemeClr val="tx1"/>
                </a:solidFill>
                <a:effectLst/>
                <a:uLnTx/>
                <a:uFillTx/>
                <a:latin typeface="Arial"/>
                <a:ea typeface="+mn-ea"/>
                <a:cs typeface="+mn-cs"/>
              </a:rPr>
              <a:t>General Assembly </a:t>
            </a:r>
          </a:p>
        </p:txBody>
      </p:sp>
      <p:cxnSp>
        <p:nvCxnSpPr>
          <p:cNvPr id="8" name="Rak pilkoppling 7">
            <a:extLst>
              <a:ext uri="{FF2B5EF4-FFF2-40B4-BE49-F238E27FC236}">
                <a16:creationId xmlns:a16="http://schemas.microsoft.com/office/drawing/2014/main" id="{5F15AFAD-F25F-402A-86D1-6ADF1936BE3F}"/>
              </a:ext>
            </a:extLst>
          </p:cNvPr>
          <p:cNvCxnSpPr>
            <a:cxnSpLocks/>
          </p:cNvCxnSpPr>
          <p:nvPr/>
        </p:nvCxnSpPr>
        <p:spPr>
          <a:xfrm>
            <a:off x="5832978" y="2558337"/>
            <a:ext cx="6203" cy="228725"/>
          </a:xfrm>
          <a:prstGeom prst="straightConnector1">
            <a:avLst/>
          </a:prstGeom>
          <a:ln w="57150">
            <a:noFill/>
            <a:tailEnd type="triangle"/>
          </a:ln>
          <a:effectLst/>
        </p:spPr>
        <p:style>
          <a:lnRef idx="2">
            <a:schemeClr val="accent1"/>
          </a:lnRef>
          <a:fillRef idx="0">
            <a:schemeClr val="accent1"/>
          </a:fillRef>
          <a:effectRef idx="1">
            <a:schemeClr val="accent1"/>
          </a:effectRef>
          <a:fontRef idx="minor">
            <a:schemeClr val="tx1"/>
          </a:fontRef>
        </p:style>
      </p:cxnSp>
      <p:sp>
        <p:nvSpPr>
          <p:cNvPr id="9" name="Rektangel 8">
            <a:extLst>
              <a:ext uri="{FF2B5EF4-FFF2-40B4-BE49-F238E27FC236}">
                <a16:creationId xmlns:a16="http://schemas.microsoft.com/office/drawing/2014/main" id="{866FE7C9-BA35-4C79-BDE7-9667DB0B23EA}"/>
              </a:ext>
            </a:extLst>
          </p:cNvPr>
          <p:cNvSpPr/>
          <p:nvPr/>
        </p:nvSpPr>
        <p:spPr>
          <a:xfrm>
            <a:off x="3888680" y="2946469"/>
            <a:ext cx="3220946" cy="422337"/>
          </a:xfrm>
          <a:prstGeom prst="rect">
            <a:avLst/>
          </a:prstGeom>
          <a:solidFill>
            <a:srgbClr val="068FB8"/>
          </a:solidFill>
          <a:ln>
            <a:noFill/>
          </a:ln>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prstClr val="white"/>
                </a:solidFill>
                <a:effectLst/>
                <a:uLnTx/>
                <a:uFillTx/>
                <a:latin typeface="Arial"/>
                <a:ea typeface="+mn-ea"/>
                <a:cs typeface="+mn-cs"/>
              </a:rPr>
              <a:t>Program board</a:t>
            </a:r>
          </a:p>
        </p:txBody>
      </p:sp>
      <p:sp>
        <p:nvSpPr>
          <p:cNvPr id="10" name="Rektangel: rundade hörn 9">
            <a:extLst>
              <a:ext uri="{FF2B5EF4-FFF2-40B4-BE49-F238E27FC236}">
                <a16:creationId xmlns:a16="http://schemas.microsoft.com/office/drawing/2014/main" id="{05C06244-FBA8-42F5-9DB5-0EAB60A2D374}"/>
              </a:ext>
            </a:extLst>
          </p:cNvPr>
          <p:cNvSpPr/>
          <p:nvPr/>
        </p:nvSpPr>
        <p:spPr>
          <a:xfrm>
            <a:off x="7434298" y="3166773"/>
            <a:ext cx="2288818" cy="997929"/>
          </a:xfrm>
          <a:prstGeom prst="roundRect">
            <a:avLst/>
          </a:prstGeom>
          <a:solidFill>
            <a:srgbClr val="0090BD"/>
          </a:solidFill>
          <a:ln>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44000" tIns="34290" rIns="68580" bIns="34290" numCol="1" spcCol="0" rtlCol="0" fromWordArt="0" anchor="ctr" anchorCtr="0" forceAA="0" compatLnSpc="1">
            <a:prstTxWarp prst="textNoShape">
              <a:avLst/>
            </a:prstTxWarp>
            <a:noAutofit/>
          </a:bodyPr>
          <a:lstStyle/>
          <a:p>
            <a:pPr marR="0" lvl="0" indent="0" defTabSz="6480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prstClr val="white"/>
                </a:solidFill>
                <a:effectLst/>
                <a:uLnTx/>
                <a:uFillTx/>
                <a:latin typeface="Arial"/>
                <a:ea typeface="+mn-ea"/>
                <a:cs typeface="+mn-cs"/>
              </a:rPr>
              <a:t>Financing agencies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prstClr val="white"/>
                </a:solidFill>
                <a:effectLst/>
                <a:uLnTx/>
                <a:uFillTx/>
                <a:latin typeface="Arial"/>
                <a:ea typeface="+mn-ea"/>
                <a:cs typeface="+mn-cs"/>
              </a:rPr>
              <a:t>Vinnova, Energy Agency, Formas</a:t>
            </a:r>
          </a:p>
        </p:txBody>
      </p:sp>
      <p:sp>
        <p:nvSpPr>
          <p:cNvPr id="11" name="Rektangel: rundade hörn 10">
            <a:extLst>
              <a:ext uri="{FF2B5EF4-FFF2-40B4-BE49-F238E27FC236}">
                <a16:creationId xmlns:a16="http://schemas.microsoft.com/office/drawing/2014/main" id="{A4B8E734-220E-497B-94C4-ECB763B9A083}"/>
              </a:ext>
            </a:extLst>
          </p:cNvPr>
          <p:cNvSpPr/>
          <p:nvPr/>
        </p:nvSpPr>
        <p:spPr>
          <a:xfrm>
            <a:off x="2233153" y="3199444"/>
            <a:ext cx="1363161" cy="779334"/>
          </a:xfrm>
          <a:prstGeom prst="roundRect">
            <a:avLst/>
          </a:prstGeom>
          <a:solidFill>
            <a:srgbClr val="DDE8F0">
              <a:alpha val="59000"/>
            </a:srgbClr>
          </a:solidFill>
          <a:ln w="12700">
            <a:solidFill>
              <a:srgbClr val="068FB8"/>
            </a:solid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chemeClr val="tx1"/>
                </a:solidFill>
                <a:effectLst/>
                <a:uLnTx/>
                <a:uFillTx/>
                <a:latin typeface="Arial"/>
                <a:ea typeface="+mn-ea"/>
                <a:cs typeface="+mn-cs"/>
              </a:rPr>
              <a:t>Reference groups</a:t>
            </a:r>
          </a:p>
        </p:txBody>
      </p:sp>
      <p:sp>
        <p:nvSpPr>
          <p:cNvPr id="12" name="Rektangel: rundade hörn 11">
            <a:extLst>
              <a:ext uri="{FF2B5EF4-FFF2-40B4-BE49-F238E27FC236}">
                <a16:creationId xmlns:a16="http://schemas.microsoft.com/office/drawing/2014/main" id="{C555A658-7C7D-4FDF-A79B-8B6D92858472}"/>
              </a:ext>
            </a:extLst>
          </p:cNvPr>
          <p:cNvSpPr/>
          <p:nvPr/>
        </p:nvSpPr>
        <p:spPr>
          <a:xfrm>
            <a:off x="8664374" y="4627792"/>
            <a:ext cx="1813126" cy="852336"/>
          </a:xfrm>
          <a:prstGeom prst="roundRect">
            <a:avLst/>
          </a:prstGeom>
          <a:solidFill>
            <a:srgbClr val="222A35">
              <a:alpha val="50000"/>
            </a:srgbClr>
          </a:solidFill>
          <a:ln>
            <a:noFill/>
          </a:ln>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chemeClr val="bg1"/>
                </a:solidFill>
                <a:effectLst/>
                <a:uLnTx/>
                <a:uFillTx/>
                <a:latin typeface="Arial"/>
                <a:ea typeface="+mn-ea"/>
                <a:cs typeface="+mn-cs"/>
              </a:rPr>
              <a:t>Expert evaluator group</a:t>
            </a:r>
          </a:p>
        </p:txBody>
      </p:sp>
      <p:sp>
        <p:nvSpPr>
          <p:cNvPr id="13" name="Rektangel 12">
            <a:extLst>
              <a:ext uri="{FF2B5EF4-FFF2-40B4-BE49-F238E27FC236}">
                <a16:creationId xmlns:a16="http://schemas.microsoft.com/office/drawing/2014/main" id="{D8207E7A-B0DB-4AAB-BB50-7A18EEAC14F1}"/>
              </a:ext>
            </a:extLst>
          </p:cNvPr>
          <p:cNvSpPr/>
          <p:nvPr/>
        </p:nvSpPr>
        <p:spPr>
          <a:xfrm>
            <a:off x="2732833" y="4632800"/>
            <a:ext cx="1741220" cy="852336"/>
          </a:xfrm>
          <a:prstGeom prst="rect">
            <a:avLst/>
          </a:prstGeom>
          <a:solidFill>
            <a:srgbClr val="DDE8F0"/>
          </a:solidFill>
          <a:ln w="12700">
            <a:solidFill>
              <a:srgbClr val="068FB8"/>
            </a:solid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72000" rIns="68580" bIns="3429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chemeClr val="tx1"/>
                </a:solidFill>
                <a:effectLst/>
                <a:uLnTx/>
                <a:uFillTx/>
                <a:latin typeface="Arial"/>
                <a:ea typeface="+mn-ea"/>
                <a:cs typeface="+mn-cs"/>
              </a:rPr>
              <a:t>Strategic projects</a:t>
            </a:r>
          </a:p>
        </p:txBody>
      </p:sp>
      <p:sp>
        <p:nvSpPr>
          <p:cNvPr id="14" name="Rektangel 13">
            <a:extLst>
              <a:ext uri="{FF2B5EF4-FFF2-40B4-BE49-F238E27FC236}">
                <a16:creationId xmlns:a16="http://schemas.microsoft.com/office/drawing/2014/main" id="{E0D8F595-D952-4284-9294-556E911D0E99}"/>
              </a:ext>
            </a:extLst>
          </p:cNvPr>
          <p:cNvSpPr/>
          <p:nvPr/>
        </p:nvSpPr>
        <p:spPr>
          <a:xfrm>
            <a:off x="4588915" y="4627792"/>
            <a:ext cx="1725002" cy="852336"/>
          </a:xfrm>
          <a:prstGeom prst="rect">
            <a:avLst/>
          </a:prstGeom>
          <a:solidFill>
            <a:srgbClr val="DDE8F0"/>
          </a:solidFill>
          <a:ln w="12700">
            <a:solidFill>
              <a:srgbClr val="068FB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72000" rIns="68580" bIns="3429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chemeClr val="tx1"/>
                </a:solidFill>
                <a:effectLst/>
                <a:uLnTx/>
                <a:uFillTx/>
                <a:latin typeface="Arial"/>
                <a:ea typeface="+mn-ea"/>
                <a:cs typeface="+mn-cs"/>
              </a:rPr>
              <a:t>Open call </a:t>
            </a:r>
          </a:p>
        </p:txBody>
      </p:sp>
      <p:cxnSp>
        <p:nvCxnSpPr>
          <p:cNvPr id="15" name="Rak pilkoppling 14">
            <a:extLst>
              <a:ext uri="{FF2B5EF4-FFF2-40B4-BE49-F238E27FC236}">
                <a16:creationId xmlns:a16="http://schemas.microsoft.com/office/drawing/2014/main" id="{41599E2F-9EE0-4508-A6FC-384B458DF7BA}"/>
              </a:ext>
            </a:extLst>
          </p:cNvPr>
          <p:cNvCxnSpPr>
            <a:cxnSpLocks/>
          </p:cNvCxnSpPr>
          <p:nvPr/>
        </p:nvCxnSpPr>
        <p:spPr>
          <a:xfrm flipH="1">
            <a:off x="5832515" y="3376099"/>
            <a:ext cx="7129" cy="267389"/>
          </a:xfrm>
          <a:prstGeom prst="straightConnector1">
            <a:avLst/>
          </a:prstGeom>
          <a:ln w="57150">
            <a:no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Rak pilkoppling 15">
            <a:extLst>
              <a:ext uri="{FF2B5EF4-FFF2-40B4-BE49-F238E27FC236}">
                <a16:creationId xmlns:a16="http://schemas.microsoft.com/office/drawing/2014/main" id="{71A91F4E-DD23-4654-BB28-F646C2D1EC51}"/>
              </a:ext>
            </a:extLst>
          </p:cNvPr>
          <p:cNvCxnSpPr>
            <a:cxnSpLocks/>
          </p:cNvCxnSpPr>
          <p:nvPr/>
        </p:nvCxnSpPr>
        <p:spPr>
          <a:xfrm>
            <a:off x="7002101" y="4360549"/>
            <a:ext cx="0" cy="189799"/>
          </a:xfrm>
          <a:prstGeom prst="straightConnector1">
            <a:avLst/>
          </a:prstGeom>
          <a:ln>
            <a:noFill/>
            <a:tailEnd type="triangle"/>
          </a:ln>
          <a:effectLst/>
        </p:spPr>
        <p:style>
          <a:lnRef idx="2">
            <a:schemeClr val="accent1"/>
          </a:lnRef>
          <a:fillRef idx="0">
            <a:schemeClr val="accent1"/>
          </a:fillRef>
          <a:effectRef idx="1">
            <a:schemeClr val="accent1"/>
          </a:effectRef>
          <a:fontRef idx="minor">
            <a:schemeClr val="tx1"/>
          </a:fontRef>
        </p:style>
      </p:cxnSp>
      <p:sp>
        <p:nvSpPr>
          <p:cNvPr id="17" name="Rektangel: rundade hörn 16">
            <a:extLst>
              <a:ext uri="{FF2B5EF4-FFF2-40B4-BE49-F238E27FC236}">
                <a16:creationId xmlns:a16="http://schemas.microsoft.com/office/drawing/2014/main" id="{4EE2FB8E-D9F4-4C83-B4B0-E7EF1950ED7C}"/>
              </a:ext>
            </a:extLst>
          </p:cNvPr>
          <p:cNvSpPr/>
          <p:nvPr/>
        </p:nvSpPr>
        <p:spPr>
          <a:xfrm>
            <a:off x="4858953" y="4988360"/>
            <a:ext cx="973252" cy="231683"/>
          </a:xfrm>
          <a:prstGeom prst="roundRect">
            <a:avLst/>
          </a:prstGeom>
          <a:solidFill>
            <a:srgbClr val="0090BD"/>
          </a:solidFill>
          <a:ln w="12700">
            <a:solidFill>
              <a:srgbClr val="DDE8F0"/>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a:ln>
                <a:noFill/>
              </a:ln>
              <a:solidFill>
                <a:prstClr val="white"/>
              </a:solidFill>
              <a:effectLst/>
              <a:uLnTx/>
              <a:uFillTx/>
              <a:latin typeface="Arial"/>
              <a:ea typeface="+mn-ea"/>
              <a:cs typeface="+mn-cs"/>
            </a:endParaRPr>
          </a:p>
        </p:txBody>
      </p:sp>
      <p:sp>
        <p:nvSpPr>
          <p:cNvPr id="18" name="Rektangel: rundade hörn 17">
            <a:extLst>
              <a:ext uri="{FF2B5EF4-FFF2-40B4-BE49-F238E27FC236}">
                <a16:creationId xmlns:a16="http://schemas.microsoft.com/office/drawing/2014/main" id="{2F3EDE6D-CEE9-4F0F-94BE-375776D40FC7}"/>
              </a:ext>
            </a:extLst>
          </p:cNvPr>
          <p:cNvSpPr/>
          <p:nvPr/>
        </p:nvSpPr>
        <p:spPr>
          <a:xfrm>
            <a:off x="4928726" y="5053943"/>
            <a:ext cx="973252" cy="231683"/>
          </a:xfrm>
          <a:prstGeom prst="roundRect">
            <a:avLst/>
          </a:prstGeom>
          <a:solidFill>
            <a:srgbClr val="0090BD"/>
          </a:solidFill>
          <a:ln w="12700">
            <a:solidFill>
              <a:srgbClr val="DDE8F0"/>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prstClr val="white"/>
                </a:solidFill>
                <a:effectLst/>
                <a:uLnTx/>
                <a:uFillTx/>
                <a:latin typeface="Arial"/>
                <a:ea typeface="+mn-ea"/>
                <a:cs typeface="+mn-cs"/>
              </a:rPr>
              <a:t>Projekt</a:t>
            </a:r>
          </a:p>
        </p:txBody>
      </p:sp>
      <p:sp>
        <p:nvSpPr>
          <p:cNvPr id="19" name="Rektangel: rundade hörn 18">
            <a:extLst>
              <a:ext uri="{FF2B5EF4-FFF2-40B4-BE49-F238E27FC236}">
                <a16:creationId xmlns:a16="http://schemas.microsoft.com/office/drawing/2014/main" id="{FCF38534-C49C-4948-A223-133C0AFF843E}"/>
              </a:ext>
            </a:extLst>
          </p:cNvPr>
          <p:cNvSpPr/>
          <p:nvPr/>
        </p:nvSpPr>
        <p:spPr>
          <a:xfrm>
            <a:off x="4991640" y="5111698"/>
            <a:ext cx="973252" cy="231683"/>
          </a:xfrm>
          <a:prstGeom prst="roundRect">
            <a:avLst/>
          </a:prstGeom>
          <a:solidFill>
            <a:srgbClr val="DDE8F0"/>
          </a:solidFill>
          <a:ln w="12700">
            <a:solidFill>
              <a:srgbClr val="0090BD"/>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rgbClr val="0090BD"/>
                </a:solidFill>
                <a:effectLst/>
                <a:uLnTx/>
                <a:uFillTx/>
                <a:latin typeface="Arial"/>
                <a:ea typeface="+mn-ea"/>
                <a:cs typeface="+mn-cs"/>
              </a:rPr>
              <a:t>Project</a:t>
            </a:r>
          </a:p>
        </p:txBody>
      </p:sp>
      <p:sp>
        <p:nvSpPr>
          <p:cNvPr id="20" name="Rektangel: rundade hörn 19">
            <a:extLst>
              <a:ext uri="{FF2B5EF4-FFF2-40B4-BE49-F238E27FC236}">
                <a16:creationId xmlns:a16="http://schemas.microsoft.com/office/drawing/2014/main" id="{301CF19D-0EFE-44C4-90E5-8F8E74ED56D1}"/>
              </a:ext>
            </a:extLst>
          </p:cNvPr>
          <p:cNvSpPr/>
          <p:nvPr/>
        </p:nvSpPr>
        <p:spPr>
          <a:xfrm>
            <a:off x="3073018" y="4988377"/>
            <a:ext cx="973252" cy="231683"/>
          </a:xfrm>
          <a:prstGeom prst="roundRect">
            <a:avLst/>
          </a:prstGeom>
          <a:solidFill>
            <a:srgbClr val="0090BD"/>
          </a:solidFill>
          <a:ln w="12700">
            <a:solidFill>
              <a:srgbClr val="DDE8F0"/>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a:ln>
                <a:noFill/>
              </a:ln>
              <a:solidFill>
                <a:prstClr val="white"/>
              </a:solidFill>
              <a:effectLst/>
              <a:uLnTx/>
              <a:uFillTx/>
              <a:latin typeface="Arial"/>
              <a:ea typeface="+mn-ea"/>
              <a:cs typeface="+mn-cs"/>
            </a:endParaRPr>
          </a:p>
        </p:txBody>
      </p:sp>
      <p:sp>
        <p:nvSpPr>
          <p:cNvPr id="21" name="Rektangel: rundade hörn 20">
            <a:extLst>
              <a:ext uri="{FF2B5EF4-FFF2-40B4-BE49-F238E27FC236}">
                <a16:creationId xmlns:a16="http://schemas.microsoft.com/office/drawing/2014/main" id="{257EF8FE-C380-4DC0-B389-AF34785DB1CF}"/>
              </a:ext>
            </a:extLst>
          </p:cNvPr>
          <p:cNvSpPr/>
          <p:nvPr/>
        </p:nvSpPr>
        <p:spPr>
          <a:xfrm>
            <a:off x="3142791" y="5053960"/>
            <a:ext cx="973252" cy="231683"/>
          </a:xfrm>
          <a:prstGeom prst="roundRect">
            <a:avLst/>
          </a:prstGeom>
          <a:solidFill>
            <a:srgbClr val="0090BD"/>
          </a:solidFill>
          <a:ln w="12700">
            <a:solidFill>
              <a:srgbClr val="DDE8F0"/>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prstClr val="white"/>
                </a:solidFill>
                <a:effectLst/>
                <a:uLnTx/>
                <a:uFillTx/>
                <a:latin typeface="Arial"/>
                <a:ea typeface="+mn-ea"/>
                <a:cs typeface="+mn-cs"/>
              </a:rPr>
              <a:t>Projekt</a:t>
            </a:r>
          </a:p>
        </p:txBody>
      </p:sp>
      <p:sp>
        <p:nvSpPr>
          <p:cNvPr id="22" name="Rektangel: rundade hörn 21">
            <a:extLst>
              <a:ext uri="{FF2B5EF4-FFF2-40B4-BE49-F238E27FC236}">
                <a16:creationId xmlns:a16="http://schemas.microsoft.com/office/drawing/2014/main" id="{FB25103E-9DEA-409F-9BB0-7909253C61FF}"/>
              </a:ext>
            </a:extLst>
          </p:cNvPr>
          <p:cNvSpPr/>
          <p:nvPr/>
        </p:nvSpPr>
        <p:spPr>
          <a:xfrm>
            <a:off x="3205705" y="5111715"/>
            <a:ext cx="973252" cy="231683"/>
          </a:xfrm>
          <a:prstGeom prst="roundRect">
            <a:avLst/>
          </a:prstGeom>
          <a:solidFill>
            <a:srgbClr val="DDE8F0"/>
          </a:solidFill>
          <a:ln w="12700">
            <a:solidFill>
              <a:srgbClr val="0090BD"/>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rgbClr val="0090BD"/>
                </a:solidFill>
                <a:effectLst/>
                <a:uLnTx/>
                <a:uFillTx/>
                <a:latin typeface="Arial"/>
                <a:ea typeface="+mn-ea"/>
                <a:cs typeface="+mn-cs"/>
              </a:rPr>
              <a:t>Project</a:t>
            </a:r>
          </a:p>
        </p:txBody>
      </p:sp>
      <p:cxnSp>
        <p:nvCxnSpPr>
          <p:cNvPr id="23" name="Rak pilkoppling 22">
            <a:extLst>
              <a:ext uri="{FF2B5EF4-FFF2-40B4-BE49-F238E27FC236}">
                <a16:creationId xmlns:a16="http://schemas.microsoft.com/office/drawing/2014/main" id="{09AFB599-231C-4C1F-A4EE-793B242DD5F9}"/>
              </a:ext>
            </a:extLst>
          </p:cNvPr>
          <p:cNvCxnSpPr>
            <a:cxnSpLocks/>
          </p:cNvCxnSpPr>
          <p:nvPr/>
        </p:nvCxnSpPr>
        <p:spPr>
          <a:xfrm>
            <a:off x="5505879" y="2597236"/>
            <a:ext cx="0" cy="26297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Rektangel 23">
            <a:extLst>
              <a:ext uri="{FF2B5EF4-FFF2-40B4-BE49-F238E27FC236}">
                <a16:creationId xmlns:a16="http://schemas.microsoft.com/office/drawing/2014/main" id="{DF4E6923-69BB-40F8-997D-14EECFFD7240}"/>
              </a:ext>
            </a:extLst>
          </p:cNvPr>
          <p:cNvSpPr/>
          <p:nvPr/>
        </p:nvSpPr>
        <p:spPr>
          <a:xfrm>
            <a:off x="6471214" y="4633370"/>
            <a:ext cx="1725002" cy="852336"/>
          </a:xfrm>
          <a:prstGeom prst="rect">
            <a:avLst/>
          </a:prstGeom>
          <a:solidFill>
            <a:srgbClr val="DDE8F0"/>
          </a:solidFill>
          <a:ln w="12700">
            <a:solidFill>
              <a:srgbClr val="068FB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72000" rIns="68580" bIns="3429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chemeClr val="tx1"/>
                </a:solidFill>
                <a:effectLst/>
                <a:uLnTx/>
                <a:uFillTx/>
                <a:latin typeface="Arial"/>
                <a:ea typeface="+mn-ea"/>
                <a:cs typeface="+mn-cs"/>
              </a:rPr>
              <a:t>Open call </a:t>
            </a:r>
          </a:p>
        </p:txBody>
      </p:sp>
      <p:sp>
        <p:nvSpPr>
          <p:cNvPr id="25" name="Rektangel: rundade hörn 24">
            <a:extLst>
              <a:ext uri="{FF2B5EF4-FFF2-40B4-BE49-F238E27FC236}">
                <a16:creationId xmlns:a16="http://schemas.microsoft.com/office/drawing/2014/main" id="{CC395EB8-31F3-4721-A375-53A4486D875C}"/>
              </a:ext>
            </a:extLst>
          </p:cNvPr>
          <p:cNvSpPr/>
          <p:nvPr/>
        </p:nvSpPr>
        <p:spPr>
          <a:xfrm>
            <a:off x="6741252" y="4993938"/>
            <a:ext cx="973252" cy="231683"/>
          </a:xfrm>
          <a:prstGeom prst="roundRect">
            <a:avLst/>
          </a:prstGeom>
          <a:solidFill>
            <a:srgbClr val="0090BD"/>
          </a:solidFill>
          <a:ln w="12700">
            <a:solidFill>
              <a:srgbClr val="DDE8F0"/>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a:ln>
                <a:noFill/>
              </a:ln>
              <a:solidFill>
                <a:prstClr val="white"/>
              </a:solidFill>
              <a:effectLst/>
              <a:uLnTx/>
              <a:uFillTx/>
              <a:latin typeface="Arial"/>
              <a:ea typeface="+mn-ea"/>
              <a:cs typeface="+mn-cs"/>
            </a:endParaRPr>
          </a:p>
        </p:txBody>
      </p:sp>
      <p:sp>
        <p:nvSpPr>
          <p:cNvPr id="26" name="Rektangel: rundade hörn 25">
            <a:extLst>
              <a:ext uri="{FF2B5EF4-FFF2-40B4-BE49-F238E27FC236}">
                <a16:creationId xmlns:a16="http://schemas.microsoft.com/office/drawing/2014/main" id="{EC4E86E0-7909-4319-89EE-89010A0E85A1}"/>
              </a:ext>
            </a:extLst>
          </p:cNvPr>
          <p:cNvSpPr/>
          <p:nvPr/>
        </p:nvSpPr>
        <p:spPr>
          <a:xfrm>
            <a:off x="6811025" y="5059521"/>
            <a:ext cx="973252" cy="231683"/>
          </a:xfrm>
          <a:prstGeom prst="roundRect">
            <a:avLst/>
          </a:prstGeom>
          <a:solidFill>
            <a:srgbClr val="0090BD"/>
          </a:solidFill>
          <a:ln w="12700">
            <a:solidFill>
              <a:srgbClr val="DDE8F0"/>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prstClr val="white"/>
                </a:solidFill>
                <a:effectLst/>
                <a:uLnTx/>
                <a:uFillTx/>
                <a:latin typeface="Arial"/>
                <a:ea typeface="+mn-ea"/>
                <a:cs typeface="+mn-cs"/>
              </a:rPr>
              <a:t>Projekt</a:t>
            </a:r>
          </a:p>
        </p:txBody>
      </p:sp>
      <p:sp>
        <p:nvSpPr>
          <p:cNvPr id="27" name="Rektangel: rundade hörn 26">
            <a:extLst>
              <a:ext uri="{FF2B5EF4-FFF2-40B4-BE49-F238E27FC236}">
                <a16:creationId xmlns:a16="http://schemas.microsoft.com/office/drawing/2014/main" id="{07F3609E-B68E-4E97-B433-618785A036B1}"/>
              </a:ext>
            </a:extLst>
          </p:cNvPr>
          <p:cNvSpPr/>
          <p:nvPr/>
        </p:nvSpPr>
        <p:spPr>
          <a:xfrm>
            <a:off x="6873939" y="5117276"/>
            <a:ext cx="973252" cy="231683"/>
          </a:xfrm>
          <a:prstGeom prst="roundRect">
            <a:avLst/>
          </a:prstGeom>
          <a:solidFill>
            <a:srgbClr val="DDE8F0"/>
          </a:solidFill>
          <a:ln w="12700">
            <a:solidFill>
              <a:srgbClr val="0090BD"/>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rgbClr val="0090BD"/>
                </a:solidFill>
                <a:effectLst/>
                <a:uLnTx/>
                <a:uFillTx/>
                <a:latin typeface="Arial"/>
                <a:ea typeface="+mn-ea"/>
                <a:cs typeface="+mn-cs"/>
              </a:rPr>
              <a:t>Project</a:t>
            </a:r>
          </a:p>
        </p:txBody>
      </p:sp>
      <p:cxnSp>
        <p:nvCxnSpPr>
          <p:cNvPr id="28" name="Rak pilkoppling 27">
            <a:extLst>
              <a:ext uri="{FF2B5EF4-FFF2-40B4-BE49-F238E27FC236}">
                <a16:creationId xmlns:a16="http://schemas.microsoft.com/office/drawing/2014/main" id="{FA28DA48-29D6-40D4-91BC-438447A0E01E}"/>
              </a:ext>
            </a:extLst>
          </p:cNvPr>
          <p:cNvCxnSpPr>
            <a:cxnSpLocks/>
          </p:cNvCxnSpPr>
          <p:nvPr/>
        </p:nvCxnSpPr>
        <p:spPr>
          <a:xfrm>
            <a:off x="5505879" y="3429000"/>
            <a:ext cx="0" cy="236737"/>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Rak pilkoppling 28">
            <a:extLst>
              <a:ext uri="{FF2B5EF4-FFF2-40B4-BE49-F238E27FC236}">
                <a16:creationId xmlns:a16="http://schemas.microsoft.com/office/drawing/2014/main" id="{B3AE3834-3B60-4542-B21B-ED2BEEC740DC}"/>
              </a:ext>
            </a:extLst>
          </p:cNvPr>
          <p:cNvCxnSpPr>
            <a:cxnSpLocks/>
          </p:cNvCxnSpPr>
          <p:nvPr/>
        </p:nvCxnSpPr>
        <p:spPr>
          <a:xfrm>
            <a:off x="5516844" y="4248430"/>
            <a:ext cx="0" cy="30191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Rak pilkoppling 29">
            <a:extLst>
              <a:ext uri="{FF2B5EF4-FFF2-40B4-BE49-F238E27FC236}">
                <a16:creationId xmlns:a16="http://schemas.microsoft.com/office/drawing/2014/main" id="{BBA203D3-A274-408F-954A-D4244240E479}"/>
              </a:ext>
            </a:extLst>
          </p:cNvPr>
          <p:cNvCxnSpPr>
            <a:cxnSpLocks/>
          </p:cNvCxnSpPr>
          <p:nvPr/>
        </p:nvCxnSpPr>
        <p:spPr>
          <a:xfrm>
            <a:off x="6854731" y="4248430"/>
            <a:ext cx="0" cy="30191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Rak pilkoppling 30">
            <a:extLst>
              <a:ext uri="{FF2B5EF4-FFF2-40B4-BE49-F238E27FC236}">
                <a16:creationId xmlns:a16="http://schemas.microsoft.com/office/drawing/2014/main" id="{CB713B01-16D4-488C-9750-263E86B850E0}"/>
              </a:ext>
            </a:extLst>
          </p:cNvPr>
          <p:cNvCxnSpPr>
            <a:cxnSpLocks/>
          </p:cNvCxnSpPr>
          <p:nvPr/>
        </p:nvCxnSpPr>
        <p:spPr>
          <a:xfrm>
            <a:off x="4178957" y="4248430"/>
            <a:ext cx="0" cy="30191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Rektangel 31">
            <a:extLst>
              <a:ext uri="{FF2B5EF4-FFF2-40B4-BE49-F238E27FC236}">
                <a16:creationId xmlns:a16="http://schemas.microsoft.com/office/drawing/2014/main" id="{97457946-E292-498C-BC8A-F5812AC2A577}"/>
              </a:ext>
            </a:extLst>
          </p:cNvPr>
          <p:cNvSpPr/>
          <p:nvPr/>
        </p:nvSpPr>
        <p:spPr>
          <a:xfrm>
            <a:off x="3895406" y="3742366"/>
            <a:ext cx="3220946" cy="422337"/>
          </a:xfrm>
          <a:prstGeom prst="rect">
            <a:avLst/>
          </a:prstGeom>
          <a:solidFill>
            <a:srgbClr val="0090BD"/>
          </a:solidFill>
          <a:ln>
            <a:noFill/>
          </a:ln>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defRPr/>
            </a:pPr>
            <a:r>
              <a:rPr lang="en-GB" sz="1600">
                <a:solidFill>
                  <a:schemeClr val="bg1"/>
                </a:solidFill>
              </a:rPr>
              <a:t>Program office/program director  </a:t>
            </a:r>
          </a:p>
        </p:txBody>
      </p:sp>
    </p:spTree>
    <p:extLst>
      <p:ext uri="{BB962C8B-B14F-4D97-AF65-F5344CB8AC3E}">
        <p14:creationId xmlns:p14="http://schemas.microsoft.com/office/powerpoint/2010/main" val="393799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92A460-F6CF-4308-8A75-F79949DE5F65}"/>
              </a:ext>
            </a:extLst>
          </p:cNvPr>
          <p:cNvSpPr>
            <a:spLocks noGrp="1"/>
          </p:cNvSpPr>
          <p:nvPr>
            <p:ph type="title"/>
          </p:nvPr>
        </p:nvSpPr>
        <p:spPr/>
        <p:txBody>
          <a:bodyPr/>
          <a:lstStyle/>
          <a:p>
            <a:r>
              <a:rPr lang="sv-SE"/>
              <a:t>Effekter</a:t>
            </a:r>
          </a:p>
        </p:txBody>
      </p:sp>
      <p:sp>
        <p:nvSpPr>
          <p:cNvPr id="3" name="Platshållare för innehåll 2">
            <a:extLst>
              <a:ext uri="{FF2B5EF4-FFF2-40B4-BE49-F238E27FC236}">
                <a16:creationId xmlns:a16="http://schemas.microsoft.com/office/drawing/2014/main" id="{2FF872A9-3CC0-4DC7-A1FC-3BE3DE70A657}"/>
              </a:ext>
            </a:extLst>
          </p:cNvPr>
          <p:cNvSpPr>
            <a:spLocks noGrp="1"/>
          </p:cNvSpPr>
          <p:nvPr>
            <p:ph idx="1"/>
          </p:nvPr>
        </p:nvSpPr>
        <p:spPr/>
        <p:txBody>
          <a:bodyPr/>
          <a:lstStyle/>
          <a:p>
            <a:endParaRPr lang="sv-SE"/>
          </a:p>
        </p:txBody>
      </p:sp>
      <p:sp>
        <p:nvSpPr>
          <p:cNvPr id="4" name="Platshållare för innehåll 3">
            <a:extLst>
              <a:ext uri="{FF2B5EF4-FFF2-40B4-BE49-F238E27FC236}">
                <a16:creationId xmlns:a16="http://schemas.microsoft.com/office/drawing/2014/main" id="{4B87C156-2761-4815-9981-A1A48572A2D3}"/>
              </a:ext>
            </a:extLst>
          </p:cNvPr>
          <p:cNvSpPr>
            <a:spLocks noGrp="1"/>
          </p:cNvSpPr>
          <p:nvPr>
            <p:ph sz="quarter" idx="13"/>
          </p:nvPr>
        </p:nvSpPr>
        <p:spPr/>
        <p:txBody>
          <a:bodyPr/>
          <a:lstStyle/>
          <a:p>
            <a:endParaRPr lang="sv-SE"/>
          </a:p>
        </p:txBody>
      </p:sp>
      <p:graphicFrame>
        <p:nvGraphicFramePr>
          <p:cNvPr id="7" name="Diagram 6">
            <a:extLst>
              <a:ext uri="{FF2B5EF4-FFF2-40B4-BE49-F238E27FC236}">
                <a16:creationId xmlns:a16="http://schemas.microsoft.com/office/drawing/2014/main" id="{FB362406-DD66-4076-AC8A-EB93116116A7}"/>
              </a:ext>
            </a:extLst>
          </p:cNvPr>
          <p:cNvGraphicFramePr/>
          <p:nvPr/>
        </p:nvGraphicFramePr>
        <p:xfrm>
          <a:off x="695324" y="1781177"/>
          <a:ext cx="10801352" cy="4314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86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FCF1ADB-A7CA-477F-B39F-0CAAAEDA77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1CA01C4-5331-4CA8-BE4F-92CE6DDF5E6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AA2C4E3A-16FE-4723-A3B3-4DF52F0E7DE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B390BDFE-EE8C-4EF7-BEDC-C9526AC0D0B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CA6FE935-5E2B-41D3-BA02-23E95C6CE81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619A863F-B03C-42D3-A7B2-5DF888CEE7F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C90F4F53-5549-4204-844D-DF4BD5C79E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EE1165C-4A97-4419-80C1-62D0F5CAFF1D}"/>
              </a:ext>
            </a:extLst>
          </p:cNvPr>
          <p:cNvSpPr>
            <a:spLocks noGrp="1"/>
          </p:cNvSpPr>
          <p:nvPr>
            <p:ph idx="1"/>
          </p:nvPr>
        </p:nvSpPr>
        <p:spPr>
          <a:xfrm>
            <a:off x="695326" y="1781176"/>
            <a:ext cx="5324947" cy="4181474"/>
          </a:xfrm>
        </p:spPr>
        <p:txBody>
          <a:bodyPr/>
          <a:lstStyle/>
          <a:p>
            <a:pPr marL="0" indent="0">
              <a:buNone/>
            </a:pPr>
            <a:r>
              <a:rPr lang="sv-SE"/>
              <a:t>Programmen driver området framåt mot agendans mål och vision. </a:t>
            </a:r>
          </a:p>
          <a:p>
            <a:pPr marL="0" indent="0">
              <a:buNone/>
            </a:pPr>
            <a:r>
              <a:rPr lang="sv-SE"/>
              <a:t>De bygger upp nätverk.</a:t>
            </a:r>
          </a:p>
        </p:txBody>
      </p:sp>
      <p:sp>
        <p:nvSpPr>
          <p:cNvPr id="4" name="Rubrik 3">
            <a:extLst>
              <a:ext uri="{FF2B5EF4-FFF2-40B4-BE49-F238E27FC236}">
                <a16:creationId xmlns:a16="http://schemas.microsoft.com/office/drawing/2014/main" id="{6C6AD8A3-C4B5-4FB2-8581-AE4C28425000}"/>
              </a:ext>
            </a:extLst>
          </p:cNvPr>
          <p:cNvSpPr>
            <a:spLocks noGrp="1"/>
          </p:cNvSpPr>
          <p:nvPr>
            <p:ph type="title"/>
          </p:nvPr>
        </p:nvSpPr>
        <p:spPr/>
        <p:txBody>
          <a:bodyPr/>
          <a:lstStyle/>
          <a:p>
            <a:r>
              <a:rPr lang="sv-SE"/>
              <a:t>Programmens roll</a:t>
            </a:r>
          </a:p>
        </p:txBody>
      </p:sp>
      <p:pic>
        <p:nvPicPr>
          <p:cNvPr id="5" name="Bildobjekt 4">
            <a:extLst>
              <a:ext uri="{FF2B5EF4-FFF2-40B4-BE49-F238E27FC236}">
                <a16:creationId xmlns:a16="http://schemas.microsoft.com/office/drawing/2014/main" id="{84B0AA2D-6988-47F5-9338-ACAAED11DDB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96000" y="1520825"/>
            <a:ext cx="6096000" cy="4702175"/>
          </a:xfrm>
          <a:prstGeom prst="rect">
            <a:avLst/>
          </a:prstGeom>
          <a:ln w="76200">
            <a:solidFill>
              <a:schemeClr val="bg1"/>
            </a:solidFill>
          </a:ln>
        </p:spPr>
      </p:pic>
    </p:spTree>
    <p:extLst>
      <p:ext uri="{BB962C8B-B14F-4D97-AF65-F5344CB8AC3E}">
        <p14:creationId xmlns:p14="http://schemas.microsoft.com/office/powerpoint/2010/main" val="130659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7A99DFE-7C4F-40DD-B1B2-99CA17844D61}"/>
              </a:ext>
            </a:extLst>
          </p:cNvPr>
          <p:cNvSpPr>
            <a:spLocks noGrp="1"/>
          </p:cNvSpPr>
          <p:nvPr>
            <p:ph idx="1"/>
          </p:nvPr>
        </p:nvSpPr>
        <p:spPr/>
        <p:txBody>
          <a:bodyPr/>
          <a:lstStyle/>
          <a:p>
            <a:endParaRPr lang="sv-SE"/>
          </a:p>
        </p:txBody>
      </p:sp>
      <p:sp>
        <p:nvSpPr>
          <p:cNvPr id="4" name="Rubrik 3">
            <a:extLst>
              <a:ext uri="{FF2B5EF4-FFF2-40B4-BE49-F238E27FC236}">
                <a16:creationId xmlns:a16="http://schemas.microsoft.com/office/drawing/2014/main" id="{3D7433AE-78DC-439E-A800-EFC4BC079D5D}"/>
              </a:ext>
            </a:extLst>
          </p:cNvPr>
          <p:cNvSpPr>
            <a:spLocks noGrp="1"/>
          </p:cNvSpPr>
          <p:nvPr>
            <p:ph type="title"/>
          </p:nvPr>
        </p:nvSpPr>
        <p:spPr/>
        <p:txBody>
          <a:bodyPr/>
          <a:lstStyle/>
          <a:p>
            <a:r>
              <a:rPr lang="sv-SE"/>
              <a:t>Resultat</a:t>
            </a:r>
          </a:p>
        </p:txBody>
      </p:sp>
      <p:pic>
        <p:nvPicPr>
          <p:cNvPr id="5" name="Platshållare för innehåll 7">
            <a:extLst>
              <a:ext uri="{FF2B5EF4-FFF2-40B4-BE49-F238E27FC236}">
                <a16:creationId xmlns:a16="http://schemas.microsoft.com/office/drawing/2014/main" id="{293658B0-8E06-4BF0-BD94-E792F12327A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520824"/>
            <a:ext cx="12192000" cy="4702175"/>
          </a:xfrm>
          <a:prstGeom prst="rect">
            <a:avLst/>
          </a:prstGeom>
        </p:spPr>
      </p:pic>
      <p:pic>
        <p:nvPicPr>
          <p:cNvPr id="9" name="Bildobjekt 8">
            <a:extLst>
              <a:ext uri="{FF2B5EF4-FFF2-40B4-BE49-F238E27FC236}">
                <a16:creationId xmlns:a16="http://schemas.microsoft.com/office/drawing/2014/main" id="{CF558B6D-D2C6-47E8-8B0D-52A84E5A45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53944" y="1331875"/>
            <a:ext cx="6798437" cy="4806495"/>
          </a:xfrm>
          <a:prstGeom prst="rect">
            <a:avLst/>
          </a:prstGeom>
        </p:spPr>
      </p:pic>
    </p:spTree>
    <p:extLst>
      <p:ext uri="{BB962C8B-B14F-4D97-AF65-F5344CB8AC3E}">
        <p14:creationId xmlns:p14="http://schemas.microsoft.com/office/powerpoint/2010/main" val="302885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2CD14E1-9A75-4E84-907A-A8AFECF61246}"/>
              </a:ext>
            </a:extLst>
          </p:cNvPr>
          <p:cNvPicPr>
            <a:picLocks noChangeAspect="1"/>
          </p:cNvPicPr>
          <p:nvPr/>
        </p:nvPicPr>
        <p:blipFill>
          <a:blip r:embed="rId3"/>
          <a:stretch>
            <a:fillRect/>
          </a:stretch>
        </p:blipFill>
        <p:spPr>
          <a:xfrm>
            <a:off x="0" y="0"/>
            <a:ext cx="12192000" cy="6858000"/>
          </a:xfrm>
          <a:prstGeom prst="rect">
            <a:avLst/>
          </a:prstGeom>
        </p:spPr>
      </p:pic>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no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3" name="Rubrik 3">
            <a:extLst>
              <a:ext uri="{FF2B5EF4-FFF2-40B4-BE49-F238E27FC236}">
                <a16:creationId xmlns:a16="http://schemas.microsoft.com/office/drawing/2014/main" id="{A9622762-7AEE-4106-997D-65ACC3B7325D}"/>
              </a:ext>
            </a:extLst>
          </p:cNvPr>
          <p:cNvSpPr txBox="1">
            <a:spLocks/>
          </p:cNvSpPr>
          <p:nvPr/>
        </p:nvSpPr>
        <p:spPr>
          <a:xfrm>
            <a:off x="860646" y="287148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Från tekniska lösningar </a:t>
            </a:r>
            <a:br>
              <a:rPr lang="sv-SE" sz="4800" dirty="0">
                <a:solidFill>
                  <a:schemeClr val="bg1"/>
                </a:solidFill>
                <a:latin typeface="Arial" panose="020B0604020202020204" pitchFamily="34" charset="0"/>
                <a:cs typeface="Arial" panose="020B0604020202020204" pitchFamily="34" charset="0"/>
              </a:rPr>
            </a:br>
            <a:r>
              <a:rPr lang="sv-SE" sz="4800" dirty="0">
                <a:solidFill>
                  <a:schemeClr val="bg1"/>
                </a:solidFill>
                <a:latin typeface="Arial" panose="020B0604020202020204" pitchFamily="34" charset="0"/>
                <a:cs typeface="Arial" panose="020B0604020202020204" pitchFamily="34" charset="0"/>
              </a:rPr>
              <a:t>till systeminnovation</a:t>
            </a:r>
          </a:p>
        </p:txBody>
      </p:sp>
    </p:spTree>
    <p:extLst>
      <p:ext uri="{BB962C8B-B14F-4D97-AF65-F5344CB8AC3E}">
        <p14:creationId xmlns:p14="http://schemas.microsoft.com/office/powerpoint/2010/main" val="187588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24" name="Rak koppling 23">
            <a:extLst>
              <a:ext uri="{FF2B5EF4-FFF2-40B4-BE49-F238E27FC236}">
                <a16:creationId xmlns:a16="http://schemas.microsoft.com/office/drawing/2014/main" id="{468789DB-8DCC-42CD-9986-AEF2BAFF07A1}"/>
              </a:ext>
            </a:extLst>
          </p:cNvPr>
          <p:cNvCxnSpPr>
            <a:cxnSpLocks/>
            <a:stCxn id="25" idx="6"/>
            <a:endCxn id="31" idx="2"/>
          </p:cNvCxnSpPr>
          <p:nvPr/>
        </p:nvCxnSpPr>
        <p:spPr>
          <a:xfrm>
            <a:off x="1247601" y="3633932"/>
            <a:ext cx="9492223" cy="0"/>
          </a:xfrm>
          <a:prstGeom prst="line">
            <a:avLst/>
          </a:prstGeom>
          <a:solidFill>
            <a:srgbClr val="002D3E"/>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81">
            <a:extLst>
              <a:ext uri="{FF2B5EF4-FFF2-40B4-BE49-F238E27FC236}">
                <a16:creationId xmlns:a16="http://schemas.microsoft.com/office/drawing/2014/main" id="{4BC9B307-9735-4467-8697-830309DFF093}"/>
              </a:ext>
            </a:extLst>
          </p:cNvPr>
          <p:cNvSpPr>
            <a:spLocks noChangeAspect="1"/>
          </p:cNvSpPr>
          <p:nvPr/>
        </p:nvSpPr>
        <p:spPr>
          <a:xfrm>
            <a:off x="1121601"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6" name="Oval 81">
            <a:extLst>
              <a:ext uri="{FF2B5EF4-FFF2-40B4-BE49-F238E27FC236}">
                <a16:creationId xmlns:a16="http://schemas.microsoft.com/office/drawing/2014/main" id="{F70634DA-F498-428D-A77C-DA45B3E4E339}"/>
              </a:ext>
            </a:extLst>
          </p:cNvPr>
          <p:cNvSpPr>
            <a:spLocks noChangeAspect="1"/>
          </p:cNvSpPr>
          <p:nvPr/>
        </p:nvSpPr>
        <p:spPr>
          <a:xfrm>
            <a:off x="2724638"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7" name="Oval 81">
            <a:extLst>
              <a:ext uri="{FF2B5EF4-FFF2-40B4-BE49-F238E27FC236}">
                <a16:creationId xmlns:a16="http://schemas.microsoft.com/office/drawing/2014/main" id="{F7EFA26A-B241-4BE4-94AD-6A65227B39D1}"/>
              </a:ext>
            </a:extLst>
          </p:cNvPr>
          <p:cNvSpPr>
            <a:spLocks noChangeAspect="1"/>
          </p:cNvSpPr>
          <p:nvPr/>
        </p:nvSpPr>
        <p:spPr>
          <a:xfrm>
            <a:off x="4327675"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8" name="Oval 81">
            <a:extLst>
              <a:ext uri="{FF2B5EF4-FFF2-40B4-BE49-F238E27FC236}">
                <a16:creationId xmlns:a16="http://schemas.microsoft.com/office/drawing/2014/main" id="{15AF16C8-B099-4155-AD98-7B8626B656D2}"/>
              </a:ext>
            </a:extLst>
          </p:cNvPr>
          <p:cNvSpPr>
            <a:spLocks noChangeAspect="1"/>
          </p:cNvSpPr>
          <p:nvPr/>
        </p:nvSpPr>
        <p:spPr>
          <a:xfrm>
            <a:off x="5930712"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9" name="Oval 81">
            <a:extLst>
              <a:ext uri="{FF2B5EF4-FFF2-40B4-BE49-F238E27FC236}">
                <a16:creationId xmlns:a16="http://schemas.microsoft.com/office/drawing/2014/main" id="{6AC7C4E8-5F24-4383-A74E-910F78157A09}"/>
              </a:ext>
            </a:extLst>
          </p:cNvPr>
          <p:cNvSpPr>
            <a:spLocks noChangeAspect="1"/>
          </p:cNvSpPr>
          <p:nvPr/>
        </p:nvSpPr>
        <p:spPr>
          <a:xfrm>
            <a:off x="7533749"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Poppins Light" charset="0"/>
            </a:endParaRPr>
          </a:p>
        </p:txBody>
      </p:sp>
      <p:sp>
        <p:nvSpPr>
          <p:cNvPr id="30" name="Oval 81">
            <a:extLst>
              <a:ext uri="{FF2B5EF4-FFF2-40B4-BE49-F238E27FC236}">
                <a16:creationId xmlns:a16="http://schemas.microsoft.com/office/drawing/2014/main" id="{99D76F2A-1808-4725-95D9-C838618C9355}"/>
              </a:ext>
            </a:extLst>
          </p:cNvPr>
          <p:cNvSpPr>
            <a:spLocks noChangeAspect="1"/>
          </p:cNvSpPr>
          <p:nvPr/>
        </p:nvSpPr>
        <p:spPr>
          <a:xfrm>
            <a:off x="9136786"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31" name="Oval 81">
            <a:extLst>
              <a:ext uri="{FF2B5EF4-FFF2-40B4-BE49-F238E27FC236}">
                <a16:creationId xmlns:a16="http://schemas.microsoft.com/office/drawing/2014/main" id="{91BA2FA3-13A2-4ACC-A156-66C273A2F830}"/>
              </a:ext>
            </a:extLst>
          </p:cNvPr>
          <p:cNvSpPr>
            <a:spLocks noChangeAspect="1"/>
          </p:cNvSpPr>
          <p:nvPr/>
        </p:nvSpPr>
        <p:spPr>
          <a:xfrm>
            <a:off x="10739824"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grpSp>
        <p:nvGrpSpPr>
          <p:cNvPr id="3" name="Grupp 2">
            <a:extLst>
              <a:ext uri="{FF2B5EF4-FFF2-40B4-BE49-F238E27FC236}">
                <a16:creationId xmlns:a16="http://schemas.microsoft.com/office/drawing/2014/main" id="{A42AC955-2A7B-44C6-B955-39650A8A5011}"/>
              </a:ext>
            </a:extLst>
          </p:cNvPr>
          <p:cNvGrpSpPr/>
          <p:nvPr/>
        </p:nvGrpSpPr>
        <p:grpSpPr>
          <a:xfrm>
            <a:off x="-13216" y="2285280"/>
            <a:ext cx="2507617" cy="1181363"/>
            <a:chOff x="65756" y="2090354"/>
            <a:chExt cx="2507617" cy="1181363"/>
          </a:xfrm>
        </p:grpSpPr>
        <p:sp>
          <p:nvSpPr>
            <p:cNvPr id="17" name="TextBox 78">
              <a:extLst>
                <a:ext uri="{FF2B5EF4-FFF2-40B4-BE49-F238E27FC236}">
                  <a16:creationId xmlns:a16="http://schemas.microsoft.com/office/drawing/2014/main" id="{DE5BE2A8-571E-4FCE-99D0-DB9037A166ED}"/>
                </a:ext>
              </a:extLst>
            </p:cNvPr>
            <p:cNvSpPr txBox="1"/>
            <p:nvPr/>
          </p:nvSpPr>
          <p:spPr>
            <a:xfrm>
              <a:off x="65756" y="2090354"/>
              <a:ext cx="2507617"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Arial" panose="020B0604020202020204" pitchFamily="34" charset="0"/>
                </a:rPr>
                <a:t>Tekniska Lösningar I FOKUS</a:t>
              </a:r>
            </a:p>
            <a:p>
              <a:pPr algn="ctr"/>
              <a:r>
                <a:rPr lang="sv-SE" sz="2200" cap="all" dirty="0">
                  <a:solidFill>
                    <a:schemeClr val="bg2"/>
                  </a:solidFill>
                  <a:latin typeface="Franklin Gothic Demi Cond" panose="020B0706030402020204" pitchFamily="34" charset="0"/>
                  <a:ea typeface="Poppins SemiBold" charset="0"/>
                  <a:cs typeface="Arial" panose="020B0604020202020204" pitchFamily="34" charset="0"/>
                </a:rPr>
                <a:t>  </a:t>
              </a:r>
            </a:p>
          </p:txBody>
        </p:sp>
        <p:sp>
          <p:nvSpPr>
            <p:cNvPr id="2" name="Rektangel 1">
              <a:extLst>
                <a:ext uri="{FF2B5EF4-FFF2-40B4-BE49-F238E27FC236}">
                  <a16:creationId xmlns:a16="http://schemas.microsoft.com/office/drawing/2014/main" id="{9A7BDEE2-6233-4302-B140-0D07B70B9054}"/>
                </a:ext>
              </a:extLst>
            </p:cNvPr>
            <p:cNvSpPr/>
            <p:nvPr/>
          </p:nvSpPr>
          <p:spPr>
            <a:xfrm>
              <a:off x="372184" y="2748497"/>
              <a:ext cx="1843773" cy="523220"/>
            </a:xfrm>
            <a:prstGeom prst="rect">
              <a:avLst/>
            </a:prstGeom>
          </p:spPr>
          <p:txBody>
            <a:bodyPr wrap="none">
              <a:spAutoFit/>
            </a:bodyPr>
            <a:lstStyle/>
            <a:p>
              <a:pPr algn="ctr"/>
              <a:r>
                <a:rPr lang="sv-SE" sz="1400" dirty="0">
                  <a:solidFill>
                    <a:srgbClr val="068FB8"/>
                  </a:solidFill>
                  <a:latin typeface="Franklin Gothic Demi Cond"/>
                  <a:ea typeface="Poppins SemiBold" charset="0"/>
                  <a:cs typeface="Poppins SemiBold" charset="0"/>
                </a:rPr>
                <a:t>STRATEGISKA </a:t>
              </a:r>
              <a:br>
                <a:rPr lang="sv-SE" sz="1400" dirty="0">
                  <a:solidFill>
                    <a:srgbClr val="068FB8"/>
                  </a:solidFill>
                  <a:latin typeface="Franklin Gothic Demi Cond"/>
                  <a:ea typeface="Poppins SemiBold" charset="0"/>
                  <a:cs typeface="Poppins SemiBold" charset="0"/>
                </a:rPr>
              </a:br>
              <a:r>
                <a:rPr lang="sv-SE" sz="1400" dirty="0">
                  <a:solidFill>
                    <a:srgbClr val="068FB8"/>
                  </a:solidFill>
                  <a:latin typeface="Franklin Gothic Demi Cond"/>
                  <a:ea typeface="Poppins SemiBold" charset="0"/>
                  <a:cs typeface="Poppins SemiBold" charset="0"/>
                </a:rPr>
                <a:t>FORSKNINGSOMRÅDEN </a:t>
              </a:r>
            </a:p>
          </p:txBody>
        </p:sp>
      </p:grpSp>
      <p:sp>
        <p:nvSpPr>
          <p:cNvPr id="33" name="Rubrik 3">
            <a:extLst>
              <a:ext uri="{FF2B5EF4-FFF2-40B4-BE49-F238E27FC236}">
                <a16:creationId xmlns:a16="http://schemas.microsoft.com/office/drawing/2014/main" id="{A9622762-7AEE-4106-997D-65ACC3B7325D}"/>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Innovationsresan 2010-2019</a:t>
            </a:r>
          </a:p>
        </p:txBody>
      </p:sp>
    </p:spTree>
    <p:extLst>
      <p:ext uri="{BB962C8B-B14F-4D97-AF65-F5344CB8AC3E}">
        <p14:creationId xmlns:p14="http://schemas.microsoft.com/office/powerpoint/2010/main" val="17694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55296846-967D-4E6A-92A0-139B6E2623E7}"/>
              </a:ext>
            </a:extLst>
          </p:cNvPr>
          <p:cNvSpPr/>
          <p:nvPr/>
        </p:nvSpPr>
        <p:spPr>
          <a:xfrm>
            <a:off x="2795666" y="2828835"/>
            <a:ext cx="6558196" cy="1200329"/>
          </a:xfrm>
          <a:prstGeom prst="rect">
            <a:avLst/>
          </a:prstGeom>
        </p:spPr>
        <p:txBody>
          <a:bodyPr wrap="square">
            <a:spAutoFit/>
          </a:bodyPr>
          <a:lstStyle/>
          <a:p>
            <a:pPr algn="ctr"/>
            <a:r>
              <a:rPr lang="sv-SE" sz="2400" dirty="0">
                <a:solidFill>
                  <a:schemeClr val="bg1"/>
                </a:solidFill>
                <a:latin typeface="Arial" panose="020B0604020202020204" pitchFamily="34" charset="0"/>
                <a:cs typeface="Arial" panose="020B0604020202020204" pitchFamily="34" charset="0"/>
              </a:rPr>
              <a:t>Tidigare betraktades innovation som ett </a:t>
            </a:r>
            <a:br>
              <a:rPr lang="sv-SE" sz="2400" dirty="0">
                <a:solidFill>
                  <a:schemeClr val="bg1"/>
                </a:solidFill>
                <a:latin typeface="Arial" panose="020B0604020202020204" pitchFamily="34" charset="0"/>
                <a:cs typeface="Arial" panose="020B0604020202020204" pitchFamily="34" charset="0"/>
              </a:rPr>
            </a:br>
            <a:r>
              <a:rPr lang="sv-SE" sz="2400" dirty="0">
                <a:solidFill>
                  <a:schemeClr val="bg1"/>
                </a:solidFill>
                <a:latin typeface="Arial" panose="020B0604020202020204" pitchFamily="34" charset="0"/>
                <a:cs typeface="Arial" panose="020B0604020202020204" pitchFamily="34" charset="0"/>
              </a:rPr>
              <a:t>linjärt flöde från grundforskning till industri, kommersialisering och spridning.</a:t>
            </a:r>
          </a:p>
        </p:txBody>
      </p:sp>
      <p:sp>
        <p:nvSpPr>
          <p:cNvPr id="9" name="Rubrik 3">
            <a:extLst>
              <a:ext uri="{FF2B5EF4-FFF2-40B4-BE49-F238E27FC236}">
                <a16:creationId xmlns:a16="http://schemas.microsoft.com/office/drawing/2014/main" id="{24084CAC-C7DC-4871-8670-59BEB41399B7}"/>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Tekniska lösningar i fokus</a:t>
            </a:r>
          </a:p>
        </p:txBody>
      </p:sp>
      <p:sp>
        <p:nvSpPr>
          <p:cNvPr id="10" name="Rektangel 9">
            <a:extLst>
              <a:ext uri="{FF2B5EF4-FFF2-40B4-BE49-F238E27FC236}">
                <a16:creationId xmlns:a16="http://schemas.microsoft.com/office/drawing/2014/main" id="{8570B3CA-67D7-4836-AF5E-3F527A796735}"/>
              </a:ext>
            </a:extLst>
          </p:cNvPr>
          <p:cNvSpPr/>
          <p:nvPr/>
        </p:nvSpPr>
        <p:spPr>
          <a:xfrm>
            <a:off x="5548434" y="1583537"/>
            <a:ext cx="1052660" cy="2400657"/>
          </a:xfrm>
          <a:prstGeom prst="rect">
            <a:avLst/>
          </a:prstGeom>
        </p:spPr>
        <p:txBody>
          <a:bodyPr wrap="none">
            <a:spAutoFit/>
          </a:bodyPr>
          <a:lstStyle/>
          <a:p>
            <a:r>
              <a:rPr lang="sv-SE" sz="15000" b="1" kern="100" spc="-500" dirty="0">
                <a:solidFill>
                  <a:srgbClr val="068FB8"/>
                </a:solidFill>
                <a:latin typeface="Arial" panose="020B0604020202020204" pitchFamily="34" charset="0"/>
                <a:cs typeface="Arial" panose="020B0604020202020204" pitchFamily="34" charset="0"/>
              </a:rPr>
              <a:t>’’</a:t>
            </a:r>
            <a:endParaRPr lang="sv-SE" sz="15000" b="1" kern="100" spc="-500" dirty="0">
              <a:solidFill>
                <a:srgbClr val="068FB8"/>
              </a:solidFill>
            </a:endParaRPr>
          </a:p>
        </p:txBody>
      </p:sp>
    </p:spTree>
    <p:extLst>
      <p:ext uri="{BB962C8B-B14F-4D97-AF65-F5344CB8AC3E}">
        <p14:creationId xmlns:p14="http://schemas.microsoft.com/office/powerpoint/2010/main" val="5260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4" name="Grupp 3">
            <a:extLst>
              <a:ext uri="{FF2B5EF4-FFF2-40B4-BE49-F238E27FC236}">
                <a16:creationId xmlns:a16="http://schemas.microsoft.com/office/drawing/2014/main" id="{DE1D3B8B-E341-4A0B-88AA-22B09BFF9C9D}"/>
              </a:ext>
            </a:extLst>
          </p:cNvPr>
          <p:cNvGrpSpPr/>
          <p:nvPr/>
        </p:nvGrpSpPr>
        <p:grpSpPr>
          <a:xfrm>
            <a:off x="1592818" y="3812203"/>
            <a:ext cx="2367874" cy="1121810"/>
            <a:chOff x="1671790" y="3617277"/>
            <a:chExt cx="2367874" cy="1121810"/>
          </a:xfrm>
        </p:grpSpPr>
        <p:sp>
          <p:nvSpPr>
            <p:cNvPr id="9" name="TextBox 78">
              <a:extLst>
                <a:ext uri="{FF2B5EF4-FFF2-40B4-BE49-F238E27FC236}">
                  <a16:creationId xmlns:a16="http://schemas.microsoft.com/office/drawing/2014/main" id="{EF1E2BB7-6A62-4C8E-B35B-1A63B486F1A4}"/>
                </a:ext>
              </a:extLst>
            </p:cNvPr>
            <p:cNvSpPr txBox="1"/>
            <p:nvPr/>
          </p:nvSpPr>
          <p:spPr>
            <a:xfrm>
              <a:off x="1671790" y="3617277"/>
              <a:ext cx="2367874"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Poppins SemiBold" charset="0"/>
                </a:rPr>
                <a:t>Innovations-agendor </a:t>
              </a:r>
            </a:p>
          </p:txBody>
        </p:sp>
        <p:sp>
          <p:nvSpPr>
            <p:cNvPr id="10" name="TextBox 79">
              <a:extLst>
                <a:ext uri="{FF2B5EF4-FFF2-40B4-BE49-F238E27FC236}">
                  <a16:creationId xmlns:a16="http://schemas.microsoft.com/office/drawing/2014/main" id="{6B9D8327-4E6F-48E6-8BAD-6CFF14DF55EF}"/>
                </a:ext>
              </a:extLst>
            </p:cNvPr>
            <p:cNvSpPr txBox="1"/>
            <p:nvPr/>
          </p:nvSpPr>
          <p:spPr>
            <a:xfrm>
              <a:off x="1789846" y="4346030"/>
              <a:ext cx="2131762" cy="393057"/>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AKTÖRERNA SÄTTER RIKTNING I SAMVERKAN</a:t>
              </a:r>
            </a:p>
          </p:txBody>
        </p:sp>
      </p:grpSp>
      <p:cxnSp>
        <p:nvCxnSpPr>
          <p:cNvPr id="24" name="Rak koppling 23">
            <a:extLst>
              <a:ext uri="{FF2B5EF4-FFF2-40B4-BE49-F238E27FC236}">
                <a16:creationId xmlns:a16="http://schemas.microsoft.com/office/drawing/2014/main" id="{468789DB-8DCC-42CD-9986-AEF2BAFF07A1}"/>
              </a:ext>
            </a:extLst>
          </p:cNvPr>
          <p:cNvCxnSpPr>
            <a:cxnSpLocks/>
            <a:stCxn id="25" idx="6"/>
            <a:endCxn id="31" idx="2"/>
          </p:cNvCxnSpPr>
          <p:nvPr/>
        </p:nvCxnSpPr>
        <p:spPr>
          <a:xfrm>
            <a:off x="1247601" y="3633932"/>
            <a:ext cx="9492223" cy="0"/>
          </a:xfrm>
          <a:prstGeom prst="line">
            <a:avLst/>
          </a:prstGeom>
          <a:solidFill>
            <a:srgbClr val="002D3E"/>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81">
            <a:extLst>
              <a:ext uri="{FF2B5EF4-FFF2-40B4-BE49-F238E27FC236}">
                <a16:creationId xmlns:a16="http://schemas.microsoft.com/office/drawing/2014/main" id="{4BC9B307-9735-4467-8697-830309DFF093}"/>
              </a:ext>
            </a:extLst>
          </p:cNvPr>
          <p:cNvSpPr>
            <a:spLocks noChangeAspect="1"/>
          </p:cNvSpPr>
          <p:nvPr/>
        </p:nvSpPr>
        <p:spPr>
          <a:xfrm>
            <a:off x="1121601"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6" name="Oval 81">
            <a:extLst>
              <a:ext uri="{FF2B5EF4-FFF2-40B4-BE49-F238E27FC236}">
                <a16:creationId xmlns:a16="http://schemas.microsoft.com/office/drawing/2014/main" id="{F70634DA-F498-428D-A77C-DA45B3E4E339}"/>
              </a:ext>
            </a:extLst>
          </p:cNvPr>
          <p:cNvSpPr>
            <a:spLocks noChangeAspect="1"/>
          </p:cNvSpPr>
          <p:nvPr/>
        </p:nvSpPr>
        <p:spPr>
          <a:xfrm>
            <a:off x="2724638"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7" name="Oval 81">
            <a:extLst>
              <a:ext uri="{FF2B5EF4-FFF2-40B4-BE49-F238E27FC236}">
                <a16:creationId xmlns:a16="http://schemas.microsoft.com/office/drawing/2014/main" id="{F7EFA26A-B241-4BE4-94AD-6A65227B39D1}"/>
              </a:ext>
            </a:extLst>
          </p:cNvPr>
          <p:cNvSpPr>
            <a:spLocks noChangeAspect="1"/>
          </p:cNvSpPr>
          <p:nvPr/>
        </p:nvSpPr>
        <p:spPr>
          <a:xfrm>
            <a:off x="4327675"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8" name="Oval 81">
            <a:extLst>
              <a:ext uri="{FF2B5EF4-FFF2-40B4-BE49-F238E27FC236}">
                <a16:creationId xmlns:a16="http://schemas.microsoft.com/office/drawing/2014/main" id="{15AF16C8-B099-4155-AD98-7B8626B656D2}"/>
              </a:ext>
            </a:extLst>
          </p:cNvPr>
          <p:cNvSpPr>
            <a:spLocks noChangeAspect="1"/>
          </p:cNvSpPr>
          <p:nvPr/>
        </p:nvSpPr>
        <p:spPr>
          <a:xfrm>
            <a:off x="5930712"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9" name="Oval 81">
            <a:extLst>
              <a:ext uri="{FF2B5EF4-FFF2-40B4-BE49-F238E27FC236}">
                <a16:creationId xmlns:a16="http://schemas.microsoft.com/office/drawing/2014/main" id="{6AC7C4E8-5F24-4383-A74E-910F78157A09}"/>
              </a:ext>
            </a:extLst>
          </p:cNvPr>
          <p:cNvSpPr>
            <a:spLocks noChangeAspect="1"/>
          </p:cNvSpPr>
          <p:nvPr/>
        </p:nvSpPr>
        <p:spPr>
          <a:xfrm>
            <a:off x="7533749"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Poppins Light" charset="0"/>
            </a:endParaRPr>
          </a:p>
        </p:txBody>
      </p:sp>
      <p:sp>
        <p:nvSpPr>
          <p:cNvPr id="30" name="Oval 81">
            <a:extLst>
              <a:ext uri="{FF2B5EF4-FFF2-40B4-BE49-F238E27FC236}">
                <a16:creationId xmlns:a16="http://schemas.microsoft.com/office/drawing/2014/main" id="{99D76F2A-1808-4725-95D9-C838618C9355}"/>
              </a:ext>
            </a:extLst>
          </p:cNvPr>
          <p:cNvSpPr>
            <a:spLocks noChangeAspect="1"/>
          </p:cNvSpPr>
          <p:nvPr/>
        </p:nvSpPr>
        <p:spPr>
          <a:xfrm>
            <a:off x="9136786"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31" name="Oval 81">
            <a:extLst>
              <a:ext uri="{FF2B5EF4-FFF2-40B4-BE49-F238E27FC236}">
                <a16:creationId xmlns:a16="http://schemas.microsoft.com/office/drawing/2014/main" id="{91BA2FA3-13A2-4ACC-A156-66C273A2F830}"/>
              </a:ext>
            </a:extLst>
          </p:cNvPr>
          <p:cNvSpPr>
            <a:spLocks noChangeAspect="1"/>
          </p:cNvSpPr>
          <p:nvPr/>
        </p:nvSpPr>
        <p:spPr>
          <a:xfrm>
            <a:off x="10739824"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grpSp>
        <p:nvGrpSpPr>
          <p:cNvPr id="3" name="Grupp 2">
            <a:extLst>
              <a:ext uri="{FF2B5EF4-FFF2-40B4-BE49-F238E27FC236}">
                <a16:creationId xmlns:a16="http://schemas.microsoft.com/office/drawing/2014/main" id="{A42AC955-2A7B-44C6-B955-39650A8A5011}"/>
              </a:ext>
            </a:extLst>
          </p:cNvPr>
          <p:cNvGrpSpPr/>
          <p:nvPr/>
        </p:nvGrpSpPr>
        <p:grpSpPr>
          <a:xfrm>
            <a:off x="-13216" y="2285280"/>
            <a:ext cx="2507617" cy="1181363"/>
            <a:chOff x="65756" y="2090354"/>
            <a:chExt cx="2507617" cy="1181363"/>
          </a:xfrm>
        </p:grpSpPr>
        <p:sp>
          <p:nvSpPr>
            <p:cNvPr id="17" name="TextBox 78">
              <a:extLst>
                <a:ext uri="{FF2B5EF4-FFF2-40B4-BE49-F238E27FC236}">
                  <a16:creationId xmlns:a16="http://schemas.microsoft.com/office/drawing/2014/main" id="{DE5BE2A8-571E-4FCE-99D0-DB9037A166ED}"/>
                </a:ext>
              </a:extLst>
            </p:cNvPr>
            <p:cNvSpPr txBox="1"/>
            <p:nvPr/>
          </p:nvSpPr>
          <p:spPr>
            <a:xfrm>
              <a:off x="65756" y="2090354"/>
              <a:ext cx="2507617"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Arial" panose="020B0604020202020204" pitchFamily="34" charset="0"/>
                </a:rPr>
                <a:t>Tekniska Lösningar I FOKUS</a:t>
              </a:r>
            </a:p>
            <a:p>
              <a:pPr algn="ctr"/>
              <a:r>
                <a:rPr lang="sv-SE" sz="2200" cap="all" dirty="0">
                  <a:solidFill>
                    <a:schemeClr val="bg1"/>
                  </a:solidFill>
                  <a:latin typeface="Franklin Gothic Demi Cond" panose="020B0706030402020204" pitchFamily="34" charset="0"/>
                  <a:ea typeface="Poppins SemiBold" charset="0"/>
                  <a:cs typeface="Arial" panose="020B0604020202020204" pitchFamily="34" charset="0"/>
                </a:rPr>
                <a:t>  </a:t>
              </a:r>
            </a:p>
          </p:txBody>
        </p:sp>
        <p:sp>
          <p:nvSpPr>
            <p:cNvPr id="2" name="Rektangel 1">
              <a:extLst>
                <a:ext uri="{FF2B5EF4-FFF2-40B4-BE49-F238E27FC236}">
                  <a16:creationId xmlns:a16="http://schemas.microsoft.com/office/drawing/2014/main" id="{9A7BDEE2-6233-4302-B140-0D07B70B9054}"/>
                </a:ext>
              </a:extLst>
            </p:cNvPr>
            <p:cNvSpPr/>
            <p:nvPr/>
          </p:nvSpPr>
          <p:spPr>
            <a:xfrm>
              <a:off x="372184" y="2748497"/>
              <a:ext cx="1843773" cy="523220"/>
            </a:xfrm>
            <a:prstGeom prst="rect">
              <a:avLst/>
            </a:prstGeom>
          </p:spPr>
          <p:txBody>
            <a:bodyPr wrap="none">
              <a:spAutoFit/>
            </a:bodyPr>
            <a:lstStyle/>
            <a:p>
              <a:pPr algn="ctr"/>
              <a:r>
                <a:rPr lang="sv-SE" sz="1400" dirty="0">
                  <a:solidFill>
                    <a:srgbClr val="068FB8"/>
                  </a:solidFill>
                  <a:latin typeface="Franklin Gothic Demi Cond"/>
                  <a:ea typeface="Poppins SemiBold" charset="0"/>
                  <a:cs typeface="Poppins SemiBold" charset="0"/>
                </a:rPr>
                <a:t>STRATEGISKA </a:t>
              </a:r>
              <a:br>
                <a:rPr lang="sv-SE" sz="1400" dirty="0">
                  <a:solidFill>
                    <a:srgbClr val="068FB8"/>
                  </a:solidFill>
                  <a:latin typeface="Franklin Gothic Demi Cond"/>
                  <a:ea typeface="Poppins SemiBold" charset="0"/>
                  <a:cs typeface="Poppins SemiBold" charset="0"/>
                </a:rPr>
              </a:br>
              <a:r>
                <a:rPr lang="sv-SE" sz="1400" dirty="0">
                  <a:solidFill>
                    <a:srgbClr val="068FB8"/>
                  </a:solidFill>
                  <a:latin typeface="Franklin Gothic Demi Cond"/>
                  <a:ea typeface="Poppins SemiBold" charset="0"/>
                  <a:cs typeface="Poppins SemiBold" charset="0"/>
                </a:rPr>
                <a:t>FORSKNINGSOMRÅDEN </a:t>
              </a:r>
            </a:p>
          </p:txBody>
        </p:sp>
      </p:grpSp>
      <p:sp>
        <p:nvSpPr>
          <p:cNvPr id="33" name="Rubrik 3">
            <a:extLst>
              <a:ext uri="{FF2B5EF4-FFF2-40B4-BE49-F238E27FC236}">
                <a16:creationId xmlns:a16="http://schemas.microsoft.com/office/drawing/2014/main" id="{A9622762-7AEE-4106-997D-65ACC3B7325D}"/>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Innovationsresan 2010-2019</a:t>
            </a:r>
          </a:p>
        </p:txBody>
      </p:sp>
    </p:spTree>
    <p:extLst>
      <p:ext uri="{BB962C8B-B14F-4D97-AF65-F5344CB8AC3E}">
        <p14:creationId xmlns:p14="http://schemas.microsoft.com/office/powerpoint/2010/main" val="137496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55296846-967D-4E6A-92A0-139B6E2623E7}"/>
              </a:ext>
            </a:extLst>
          </p:cNvPr>
          <p:cNvSpPr/>
          <p:nvPr/>
        </p:nvSpPr>
        <p:spPr>
          <a:xfrm>
            <a:off x="3048000" y="2783865"/>
            <a:ext cx="6096000" cy="2677656"/>
          </a:xfrm>
          <a:prstGeom prst="rect">
            <a:avLst/>
          </a:prstGeom>
        </p:spPr>
        <p:txBody>
          <a:bodyPr>
            <a:spAutoFit/>
          </a:bodyPr>
          <a:lstStyle/>
          <a:p>
            <a:pPr algn="ctr"/>
            <a:r>
              <a:rPr lang="sv-SE" sz="2400" dirty="0">
                <a:solidFill>
                  <a:schemeClr val="bg1"/>
                </a:solidFill>
                <a:latin typeface="Arial" panose="020B0604020202020204" pitchFamily="34" charset="0"/>
                <a:cs typeface="Arial" panose="020B0604020202020204" pitchFamily="34" charset="0"/>
              </a:rPr>
              <a:t>Det fanns en grundhypotes att aktörerna har bättre nätverk och är bättre på att mobilisera aktörer. </a:t>
            </a:r>
          </a:p>
          <a:p>
            <a:pPr algn="ctr"/>
            <a:endParaRPr lang="sv-SE" sz="2400" dirty="0">
              <a:solidFill>
                <a:schemeClr val="bg1"/>
              </a:solidFill>
              <a:latin typeface="Arial" panose="020B0604020202020204" pitchFamily="34" charset="0"/>
              <a:cs typeface="Arial" panose="020B0604020202020204" pitchFamily="34" charset="0"/>
            </a:endParaRPr>
          </a:p>
          <a:p>
            <a:pPr algn="ctr"/>
            <a:r>
              <a:rPr lang="sv-SE" sz="2400" dirty="0">
                <a:solidFill>
                  <a:schemeClr val="bg1"/>
                </a:solidFill>
                <a:latin typeface="Arial" panose="020B0604020202020204" pitchFamily="34" charset="0"/>
                <a:cs typeface="Arial" panose="020B0604020202020204" pitchFamily="34" charset="0"/>
              </a:rPr>
              <a:t>Den visade sig stämma – det syns när vi ser vilka som inkluderas idag, att pengarna når bredare.</a:t>
            </a:r>
          </a:p>
        </p:txBody>
      </p:sp>
      <p:sp>
        <p:nvSpPr>
          <p:cNvPr id="9" name="Rubrik 3">
            <a:extLst>
              <a:ext uri="{FF2B5EF4-FFF2-40B4-BE49-F238E27FC236}">
                <a16:creationId xmlns:a16="http://schemas.microsoft.com/office/drawing/2014/main" id="{24084CAC-C7DC-4871-8670-59BEB41399B7}"/>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Innovationsagendor</a:t>
            </a:r>
          </a:p>
        </p:txBody>
      </p:sp>
      <p:sp>
        <p:nvSpPr>
          <p:cNvPr id="8" name="Rektangel 7">
            <a:extLst>
              <a:ext uri="{FF2B5EF4-FFF2-40B4-BE49-F238E27FC236}">
                <a16:creationId xmlns:a16="http://schemas.microsoft.com/office/drawing/2014/main" id="{20FBA831-4FD7-4C9E-AEAF-11D8AD0C39B2}"/>
              </a:ext>
            </a:extLst>
          </p:cNvPr>
          <p:cNvSpPr/>
          <p:nvPr/>
        </p:nvSpPr>
        <p:spPr>
          <a:xfrm>
            <a:off x="5548434" y="1583537"/>
            <a:ext cx="1052660" cy="2400657"/>
          </a:xfrm>
          <a:prstGeom prst="rect">
            <a:avLst/>
          </a:prstGeom>
        </p:spPr>
        <p:txBody>
          <a:bodyPr wrap="none">
            <a:spAutoFit/>
          </a:bodyPr>
          <a:lstStyle/>
          <a:p>
            <a:r>
              <a:rPr lang="sv-SE" sz="15000" b="1" kern="100" spc="-500" dirty="0">
                <a:solidFill>
                  <a:srgbClr val="068FB8"/>
                </a:solidFill>
                <a:latin typeface="Arial" panose="020B0604020202020204" pitchFamily="34" charset="0"/>
                <a:cs typeface="Arial" panose="020B0604020202020204" pitchFamily="34" charset="0"/>
              </a:rPr>
              <a:t>’’</a:t>
            </a:r>
            <a:endParaRPr lang="sv-SE" sz="15000" b="1" kern="100" spc="-500" dirty="0">
              <a:solidFill>
                <a:srgbClr val="068FB8"/>
              </a:solidFill>
            </a:endParaRPr>
          </a:p>
        </p:txBody>
      </p:sp>
    </p:spTree>
    <p:extLst>
      <p:ext uri="{BB962C8B-B14F-4D97-AF65-F5344CB8AC3E}">
        <p14:creationId xmlns:p14="http://schemas.microsoft.com/office/powerpoint/2010/main" val="359169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4" name="Grupp 3">
            <a:extLst>
              <a:ext uri="{FF2B5EF4-FFF2-40B4-BE49-F238E27FC236}">
                <a16:creationId xmlns:a16="http://schemas.microsoft.com/office/drawing/2014/main" id="{DE1D3B8B-E341-4A0B-88AA-22B09BFF9C9D}"/>
              </a:ext>
            </a:extLst>
          </p:cNvPr>
          <p:cNvGrpSpPr/>
          <p:nvPr/>
        </p:nvGrpSpPr>
        <p:grpSpPr>
          <a:xfrm>
            <a:off x="1592818" y="3812203"/>
            <a:ext cx="2367874" cy="1121810"/>
            <a:chOff x="1671790" y="3617277"/>
            <a:chExt cx="2367874" cy="1121810"/>
          </a:xfrm>
        </p:grpSpPr>
        <p:sp>
          <p:nvSpPr>
            <p:cNvPr id="9" name="TextBox 78">
              <a:extLst>
                <a:ext uri="{FF2B5EF4-FFF2-40B4-BE49-F238E27FC236}">
                  <a16:creationId xmlns:a16="http://schemas.microsoft.com/office/drawing/2014/main" id="{EF1E2BB7-6A62-4C8E-B35B-1A63B486F1A4}"/>
                </a:ext>
              </a:extLst>
            </p:cNvPr>
            <p:cNvSpPr txBox="1"/>
            <p:nvPr/>
          </p:nvSpPr>
          <p:spPr>
            <a:xfrm>
              <a:off x="1671790" y="3617277"/>
              <a:ext cx="2367874"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Poppins SemiBold" charset="0"/>
                </a:rPr>
                <a:t>Innovations-agendor </a:t>
              </a:r>
            </a:p>
          </p:txBody>
        </p:sp>
        <p:sp>
          <p:nvSpPr>
            <p:cNvPr id="10" name="TextBox 79">
              <a:extLst>
                <a:ext uri="{FF2B5EF4-FFF2-40B4-BE49-F238E27FC236}">
                  <a16:creationId xmlns:a16="http://schemas.microsoft.com/office/drawing/2014/main" id="{6B9D8327-4E6F-48E6-8BAD-6CFF14DF55EF}"/>
                </a:ext>
              </a:extLst>
            </p:cNvPr>
            <p:cNvSpPr txBox="1"/>
            <p:nvPr/>
          </p:nvSpPr>
          <p:spPr>
            <a:xfrm>
              <a:off x="1789846" y="4346030"/>
              <a:ext cx="2131762" cy="393057"/>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AKTÖRERNA SÄTTER RIKTNING I SAMVERKAN</a:t>
              </a:r>
            </a:p>
          </p:txBody>
        </p:sp>
      </p:grpSp>
      <p:cxnSp>
        <p:nvCxnSpPr>
          <p:cNvPr id="24" name="Rak koppling 23">
            <a:extLst>
              <a:ext uri="{FF2B5EF4-FFF2-40B4-BE49-F238E27FC236}">
                <a16:creationId xmlns:a16="http://schemas.microsoft.com/office/drawing/2014/main" id="{468789DB-8DCC-42CD-9986-AEF2BAFF07A1}"/>
              </a:ext>
            </a:extLst>
          </p:cNvPr>
          <p:cNvCxnSpPr>
            <a:cxnSpLocks/>
            <a:stCxn id="25" idx="6"/>
            <a:endCxn id="31" idx="2"/>
          </p:cNvCxnSpPr>
          <p:nvPr/>
        </p:nvCxnSpPr>
        <p:spPr>
          <a:xfrm>
            <a:off x="1247601" y="3633932"/>
            <a:ext cx="9492223" cy="0"/>
          </a:xfrm>
          <a:prstGeom prst="line">
            <a:avLst/>
          </a:prstGeom>
          <a:solidFill>
            <a:srgbClr val="002D3E"/>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81">
            <a:extLst>
              <a:ext uri="{FF2B5EF4-FFF2-40B4-BE49-F238E27FC236}">
                <a16:creationId xmlns:a16="http://schemas.microsoft.com/office/drawing/2014/main" id="{4BC9B307-9735-4467-8697-830309DFF093}"/>
              </a:ext>
            </a:extLst>
          </p:cNvPr>
          <p:cNvSpPr>
            <a:spLocks noChangeAspect="1"/>
          </p:cNvSpPr>
          <p:nvPr/>
        </p:nvSpPr>
        <p:spPr>
          <a:xfrm>
            <a:off x="1121601"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6" name="Oval 81">
            <a:extLst>
              <a:ext uri="{FF2B5EF4-FFF2-40B4-BE49-F238E27FC236}">
                <a16:creationId xmlns:a16="http://schemas.microsoft.com/office/drawing/2014/main" id="{F70634DA-F498-428D-A77C-DA45B3E4E339}"/>
              </a:ext>
            </a:extLst>
          </p:cNvPr>
          <p:cNvSpPr>
            <a:spLocks noChangeAspect="1"/>
          </p:cNvSpPr>
          <p:nvPr/>
        </p:nvSpPr>
        <p:spPr>
          <a:xfrm>
            <a:off x="2724638"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7" name="Oval 81">
            <a:extLst>
              <a:ext uri="{FF2B5EF4-FFF2-40B4-BE49-F238E27FC236}">
                <a16:creationId xmlns:a16="http://schemas.microsoft.com/office/drawing/2014/main" id="{F7EFA26A-B241-4BE4-94AD-6A65227B39D1}"/>
              </a:ext>
            </a:extLst>
          </p:cNvPr>
          <p:cNvSpPr>
            <a:spLocks noChangeAspect="1"/>
          </p:cNvSpPr>
          <p:nvPr/>
        </p:nvSpPr>
        <p:spPr>
          <a:xfrm>
            <a:off x="4327675"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8" name="Oval 81">
            <a:extLst>
              <a:ext uri="{FF2B5EF4-FFF2-40B4-BE49-F238E27FC236}">
                <a16:creationId xmlns:a16="http://schemas.microsoft.com/office/drawing/2014/main" id="{15AF16C8-B099-4155-AD98-7B8626B656D2}"/>
              </a:ext>
            </a:extLst>
          </p:cNvPr>
          <p:cNvSpPr>
            <a:spLocks noChangeAspect="1"/>
          </p:cNvSpPr>
          <p:nvPr/>
        </p:nvSpPr>
        <p:spPr>
          <a:xfrm>
            <a:off x="5930712"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9" name="Oval 81">
            <a:extLst>
              <a:ext uri="{FF2B5EF4-FFF2-40B4-BE49-F238E27FC236}">
                <a16:creationId xmlns:a16="http://schemas.microsoft.com/office/drawing/2014/main" id="{6AC7C4E8-5F24-4383-A74E-910F78157A09}"/>
              </a:ext>
            </a:extLst>
          </p:cNvPr>
          <p:cNvSpPr>
            <a:spLocks noChangeAspect="1"/>
          </p:cNvSpPr>
          <p:nvPr/>
        </p:nvSpPr>
        <p:spPr>
          <a:xfrm>
            <a:off x="7533749"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Poppins Light" charset="0"/>
            </a:endParaRPr>
          </a:p>
        </p:txBody>
      </p:sp>
      <p:sp>
        <p:nvSpPr>
          <p:cNvPr id="30" name="Oval 81">
            <a:extLst>
              <a:ext uri="{FF2B5EF4-FFF2-40B4-BE49-F238E27FC236}">
                <a16:creationId xmlns:a16="http://schemas.microsoft.com/office/drawing/2014/main" id="{99D76F2A-1808-4725-95D9-C838618C9355}"/>
              </a:ext>
            </a:extLst>
          </p:cNvPr>
          <p:cNvSpPr>
            <a:spLocks noChangeAspect="1"/>
          </p:cNvSpPr>
          <p:nvPr/>
        </p:nvSpPr>
        <p:spPr>
          <a:xfrm>
            <a:off x="9136786"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31" name="Oval 81">
            <a:extLst>
              <a:ext uri="{FF2B5EF4-FFF2-40B4-BE49-F238E27FC236}">
                <a16:creationId xmlns:a16="http://schemas.microsoft.com/office/drawing/2014/main" id="{91BA2FA3-13A2-4ACC-A156-66C273A2F830}"/>
              </a:ext>
            </a:extLst>
          </p:cNvPr>
          <p:cNvSpPr>
            <a:spLocks noChangeAspect="1"/>
          </p:cNvSpPr>
          <p:nvPr/>
        </p:nvSpPr>
        <p:spPr>
          <a:xfrm>
            <a:off x="10739824"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grpSp>
        <p:nvGrpSpPr>
          <p:cNvPr id="3" name="Grupp 2">
            <a:extLst>
              <a:ext uri="{FF2B5EF4-FFF2-40B4-BE49-F238E27FC236}">
                <a16:creationId xmlns:a16="http://schemas.microsoft.com/office/drawing/2014/main" id="{A42AC955-2A7B-44C6-B955-39650A8A5011}"/>
              </a:ext>
            </a:extLst>
          </p:cNvPr>
          <p:cNvGrpSpPr/>
          <p:nvPr/>
        </p:nvGrpSpPr>
        <p:grpSpPr>
          <a:xfrm>
            <a:off x="-13216" y="2285280"/>
            <a:ext cx="2507617" cy="1181363"/>
            <a:chOff x="65756" y="2090354"/>
            <a:chExt cx="2507617" cy="1181363"/>
          </a:xfrm>
        </p:grpSpPr>
        <p:sp>
          <p:nvSpPr>
            <p:cNvPr id="17" name="TextBox 78">
              <a:extLst>
                <a:ext uri="{FF2B5EF4-FFF2-40B4-BE49-F238E27FC236}">
                  <a16:creationId xmlns:a16="http://schemas.microsoft.com/office/drawing/2014/main" id="{DE5BE2A8-571E-4FCE-99D0-DB9037A166ED}"/>
                </a:ext>
              </a:extLst>
            </p:cNvPr>
            <p:cNvSpPr txBox="1"/>
            <p:nvPr/>
          </p:nvSpPr>
          <p:spPr>
            <a:xfrm>
              <a:off x="65756" y="2090354"/>
              <a:ext cx="2507617"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Arial" panose="020B0604020202020204" pitchFamily="34" charset="0"/>
                </a:rPr>
                <a:t>Tekniska Lösningar I FOKUS</a:t>
              </a:r>
            </a:p>
            <a:p>
              <a:pPr algn="ctr"/>
              <a:r>
                <a:rPr lang="sv-SE" sz="2200" cap="all" dirty="0">
                  <a:solidFill>
                    <a:schemeClr val="bg2"/>
                  </a:solidFill>
                  <a:latin typeface="Franklin Gothic Demi Cond" panose="020B0706030402020204" pitchFamily="34" charset="0"/>
                  <a:ea typeface="Poppins SemiBold" charset="0"/>
                  <a:cs typeface="Arial" panose="020B0604020202020204" pitchFamily="34" charset="0"/>
                </a:rPr>
                <a:t>  </a:t>
              </a:r>
            </a:p>
          </p:txBody>
        </p:sp>
        <p:sp>
          <p:nvSpPr>
            <p:cNvPr id="2" name="Rektangel 1">
              <a:extLst>
                <a:ext uri="{FF2B5EF4-FFF2-40B4-BE49-F238E27FC236}">
                  <a16:creationId xmlns:a16="http://schemas.microsoft.com/office/drawing/2014/main" id="{9A7BDEE2-6233-4302-B140-0D07B70B9054}"/>
                </a:ext>
              </a:extLst>
            </p:cNvPr>
            <p:cNvSpPr/>
            <p:nvPr/>
          </p:nvSpPr>
          <p:spPr>
            <a:xfrm>
              <a:off x="372184" y="2748497"/>
              <a:ext cx="1843773" cy="523220"/>
            </a:xfrm>
            <a:prstGeom prst="rect">
              <a:avLst/>
            </a:prstGeom>
          </p:spPr>
          <p:txBody>
            <a:bodyPr wrap="none">
              <a:spAutoFit/>
            </a:bodyPr>
            <a:lstStyle/>
            <a:p>
              <a:pPr algn="ctr"/>
              <a:r>
                <a:rPr lang="sv-SE" sz="1400" dirty="0">
                  <a:solidFill>
                    <a:srgbClr val="068FB8"/>
                  </a:solidFill>
                  <a:latin typeface="Franklin Gothic Demi Cond"/>
                  <a:ea typeface="Poppins SemiBold" charset="0"/>
                  <a:cs typeface="Poppins SemiBold" charset="0"/>
                </a:rPr>
                <a:t>STRATEGISKA </a:t>
              </a:r>
              <a:br>
                <a:rPr lang="sv-SE" sz="1400" dirty="0">
                  <a:solidFill>
                    <a:srgbClr val="068FB8"/>
                  </a:solidFill>
                  <a:latin typeface="Franklin Gothic Demi Cond"/>
                  <a:ea typeface="Poppins SemiBold" charset="0"/>
                  <a:cs typeface="Poppins SemiBold" charset="0"/>
                </a:rPr>
              </a:br>
              <a:r>
                <a:rPr lang="sv-SE" sz="1400" dirty="0">
                  <a:solidFill>
                    <a:srgbClr val="068FB8"/>
                  </a:solidFill>
                  <a:latin typeface="Franklin Gothic Demi Cond"/>
                  <a:ea typeface="Poppins SemiBold" charset="0"/>
                  <a:cs typeface="Poppins SemiBold" charset="0"/>
                </a:rPr>
                <a:t>FORSKNINGSOMRÅDEN </a:t>
              </a:r>
            </a:p>
          </p:txBody>
        </p:sp>
      </p:grpSp>
      <p:sp>
        <p:nvSpPr>
          <p:cNvPr id="33" name="Rubrik 3">
            <a:extLst>
              <a:ext uri="{FF2B5EF4-FFF2-40B4-BE49-F238E27FC236}">
                <a16:creationId xmlns:a16="http://schemas.microsoft.com/office/drawing/2014/main" id="{A9622762-7AEE-4106-997D-65ACC3B7325D}"/>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Innovationsresan 2010-2019</a:t>
            </a:r>
          </a:p>
        </p:txBody>
      </p:sp>
      <p:sp>
        <p:nvSpPr>
          <p:cNvPr id="20" name="TextBox 79">
            <a:extLst>
              <a:ext uri="{FF2B5EF4-FFF2-40B4-BE49-F238E27FC236}">
                <a16:creationId xmlns:a16="http://schemas.microsoft.com/office/drawing/2014/main" id="{437F5063-A8DC-4278-9821-63DE99C5D934}"/>
              </a:ext>
            </a:extLst>
          </p:cNvPr>
          <p:cNvSpPr txBox="1"/>
          <p:nvPr/>
        </p:nvSpPr>
        <p:spPr>
          <a:xfrm>
            <a:off x="2568750" y="2285280"/>
            <a:ext cx="3643849" cy="463829"/>
          </a:xfrm>
          <a:prstGeom prst="rect">
            <a:avLst/>
          </a:prstGeom>
          <a:noFill/>
        </p:spPr>
        <p:txBody>
          <a:bodyPr wrap="square" rtlCol="0" anchor="t" anchorCtr="0">
            <a:noAutofit/>
          </a:bodyPr>
          <a:lstStyle/>
          <a:p>
            <a:pPr algn="ctr"/>
            <a:r>
              <a:rPr lang="sv-SE" sz="2200" dirty="0">
                <a:solidFill>
                  <a:schemeClr val="bg1"/>
                </a:solidFill>
                <a:latin typeface="Franklin Gothic Demi Cond"/>
                <a:ea typeface="Poppins SemiBold" charset="0"/>
                <a:cs typeface="Poppins SemiBold" charset="0"/>
              </a:rPr>
              <a:t>STRATEGISKA INNOVATIONSPROGRAM </a:t>
            </a:r>
          </a:p>
          <a:p>
            <a:pPr algn="ctr"/>
            <a:r>
              <a:rPr lang="sv-SE" sz="1400" dirty="0">
                <a:solidFill>
                  <a:srgbClr val="068FB8"/>
                </a:solidFill>
                <a:latin typeface="Franklin Gothic Demi Cond"/>
                <a:ea typeface="Poppins SemiBold" charset="0"/>
                <a:cs typeface="Poppins SemiBold" charset="0"/>
              </a:rPr>
              <a:t>FOKUS STYRKEOMRÅDEN, SAMHÄLLSUTMANINGAR, KONKURRENSKRAFT </a:t>
            </a:r>
            <a:endParaRPr lang="sv-SE" sz="1400" dirty="0">
              <a:solidFill>
                <a:schemeClr val="bg1"/>
              </a:solidFill>
              <a:latin typeface="Franklin Gothic Demi Cond" panose="020B0706030402020204" pitchFamily="34" charset="0"/>
              <a:ea typeface="Poppins SemiBold" charset="0"/>
              <a:cs typeface="Poppins SemiBold" charset="0"/>
            </a:endParaRPr>
          </a:p>
        </p:txBody>
      </p:sp>
    </p:spTree>
    <p:extLst>
      <p:ext uri="{BB962C8B-B14F-4D97-AF65-F5344CB8AC3E}">
        <p14:creationId xmlns:p14="http://schemas.microsoft.com/office/powerpoint/2010/main" val="9210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E1CF4C37-644A-456F-96E9-98A28FFEAF21}"/>
              </a:ext>
            </a:extLst>
          </p:cNvPr>
          <p:cNvSpPr>
            <a:spLocks noGrp="1"/>
          </p:cNvSpPr>
          <p:nvPr>
            <p:ph type="title"/>
          </p:nvPr>
        </p:nvSpPr>
        <p:spPr>
          <a:xfrm>
            <a:off x="695325" y="216841"/>
            <a:ext cx="10225089" cy="1115034"/>
          </a:xfrm>
        </p:spPr>
        <p:txBody>
          <a:bodyPr/>
          <a:lstStyle/>
          <a:p>
            <a:r>
              <a:rPr lang="sv-SE"/>
              <a:t>Strategiska innovationsprogram</a:t>
            </a:r>
          </a:p>
        </p:txBody>
      </p:sp>
      <p:sp>
        <p:nvSpPr>
          <p:cNvPr id="7" name="Platshållare för innehåll 6">
            <a:extLst>
              <a:ext uri="{FF2B5EF4-FFF2-40B4-BE49-F238E27FC236}">
                <a16:creationId xmlns:a16="http://schemas.microsoft.com/office/drawing/2014/main" id="{2B6FAE12-4B98-4BF7-B7A1-7FDCB1F4D7A8}"/>
              </a:ext>
            </a:extLst>
          </p:cNvPr>
          <p:cNvSpPr>
            <a:spLocks noGrp="1"/>
          </p:cNvSpPr>
          <p:nvPr>
            <p:ph idx="1"/>
          </p:nvPr>
        </p:nvSpPr>
        <p:spPr>
          <a:xfrm>
            <a:off x="695324" y="1781176"/>
            <a:ext cx="5042535" cy="4181474"/>
          </a:xfrm>
        </p:spPr>
        <p:txBody>
          <a:bodyPr/>
          <a:lstStyle/>
          <a:p>
            <a:pPr marL="0" indent="0">
              <a:spcBef>
                <a:spcPts val="1800"/>
              </a:spcBef>
              <a:buNone/>
            </a:pPr>
            <a:r>
              <a:rPr lang="sv-SE"/>
              <a:t>Nationell kraftsamling inom viktiga områden för Sverige.</a:t>
            </a:r>
          </a:p>
          <a:p>
            <a:pPr marL="0" indent="0">
              <a:spcBef>
                <a:spcPts val="1800"/>
              </a:spcBef>
              <a:buNone/>
            </a:pPr>
            <a:r>
              <a:rPr lang="sv-SE"/>
              <a:t>Hållbara lösningar på globala samhällsutmaningar.</a:t>
            </a:r>
          </a:p>
          <a:p>
            <a:pPr marL="0" indent="0">
              <a:spcBef>
                <a:spcPts val="1800"/>
              </a:spcBef>
              <a:buNone/>
            </a:pPr>
            <a:r>
              <a:rPr lang="sv-SE"/>
              <a:t>Ökad internationell konkurrenskraft.</a:t>
            </a:r>
          </a:p>
        </p:txBody>
      </p:sp>
      <p:sp>
        <p:nvSpPr>
          <p:cNvPr id="4" name="Platshållare för bildnummer 3">
            <a:extLst>
              <a:ext uri="{FF2B5EF4-FFF2-40B4-BE49-F238E27FC236}">
                <a16:creationId xmlns:a16="http://schemas.microsoft.com/office/drawing/2014/main" id="{AC9AB558-644E-4873-801A-941B25E5F92B}"/>
              </a:ext>
            </a:extLst>
          </p:cNvPr>
          <p:cNvSpPr>
            <a:spLocks noGrp="1"/>
          </p:cNvSpPr>
          <p:nvPr>
            <p:ph type="sldNum" sz="quarter" idx="12"/>
          </p:nvPr>
        </p:nvSpPr>
        <p:spPr/>
        <p:txBody>
          <a:bodyPr/>
          <a:lstStyle/>
          <a:p>
            <a:fld id="{E8645303-2AAE-45D1-913A-B06AE6474513}" type="slidenum">
              <a:rPr lang="sv-SE" smtClean="0"/>
              <a:pPr/>
              <a:t>2</a:t>
            </a:fld>
            <a:endParaRPr lang="sv-SE"/>
          </a:p>
        </p:txBody>
      </p:sp>
      <p:pic>
        <p:nvPicPr>
          <p:cNvPr id="8" name="Bildobjekt 7">
            <a:extLst>
              <a:ext uri="{FF2B5EF4-FFF2-40B4-BE49-F238E27FC236}">
                <a16:creationId xmlns:a16="http://schemas.microsoft.com/office/drawing/2014/main" id="{B583A9F2-9AD3-4C0A-839C-E78841C7A90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1520825"/>
            <a:ext cx="6096000" cy="4702175"/>
          </a:xfrm>
          <a:prstGeom prst="rect">
            <a:avLst/>
          </a:prstGeom>
          <a:ln w="76200">
            <a:solidFill>
              <a:schemeClr val="bg1"/>
            </a:solidFill>
          </a:ln>
        </p:spPr>
      </p:pic>
    </p:spTree>
    <p:extLst>
      <p:ext uri="{BB962C8B-B14F-4D97-AF65-F5344CB8AC3E}">
        <p14:creationId xmlns:p14="http://schemas.microsoft.com/office/powerpoint/2010/main" val="1225190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55296846-967D-4E6A-92A0-139B6E2623E7}"/>
              </a:ext>
            </a:extLst>
          </p:cNvPr>
          <p:cNvSpPr/>
          <p:nvPr/>
        </p:nvSpPr>
        <p:spPr>
          <a:xfrm>
            <a:off x="3048000" y="2868573"/>
            <a:ext cx="6096000" cy="1938992"/>
          </a:xfrm>
          <a:prstGeom prst="rect">
            <a:avLst/>
          </a:prstGeom>
        </p:spPr>
        <p:txBody>
          <a:bodyPr>
            <a:spAutoFit/>
          </a:bodyPr>
          <a:lstStyle/>
          <a:p>
            <a:pPr algn="ctr"/>
            <a:r>
              <a:rPr lang="sv-SE" sz="2400" dirty="0">
                <a:solidFill>
                  <a:schemeClr val="bg1"/>
                </a:solidFill>
                <a:latin typeface="Arial" panose="020B0604020202020204" pitchFamily="34" charset="0"/>
                <a:cs typeface="Arial" panose="020B0604020202020204" pitchFamily="34" charset="0"/>
              </a:rPr>
              <a:t>Vi har blivit ett </a:t>
            </a:r>
            <a:r>
              <a:rPr lang="sv-SE" sz="2400" dirty="0" err="1">
                <a:solidFill>
                  <a:schemeClr val="bg1"/>
                </a:solidFill>
                <a:latin typeface="Arial" panose="020B0604020202020204" pitchFamily="34" charset="0"/>
                <a:cs typeface="Arial" panose="020B0604020202020204" pitchFamily="34" charset="0"/>
              </a:rPr>
              <a:t>community</a:t>
            </a:r>
            <a:r>
              <a:rPr lang="sv-SE" sz="2400" dirty="0">
                <a:solidFill>
                  <a:schemeClr val="bg1"/>
                </a:solidFill>
                <a:latin typeface="Arial" panose="020B0604020202020204" pitchFamily="34" charset="0"/>
                <a:cs typeface="Arial" panose="020B0604020202020204" pitchFamily="34" charset="0"/>
              </a:rPr>
              <a:t> som sakta men säkert kalibrerar bilden av läget.</a:t>
            </a:r>
          </a:p>
          <a:p>
            <a:pPr algn="ctr"/>
            <a:endParaRPr lang="sv-SE" sz="2400" dirty="0">
              <a:solidFill>
                <a:schemeClr val="bg1"/>
              </a:solidFill>
              <a:latin typeface="Arial" panose="020B0604020202020204" pitchFamily="34" charset="0"/>
              <a:cs typeface="Arial" panose="020B0604020202020204" pitchFamily="34" charset="0"/>
            </a:endParaRPr>
          </a:p>
          <a:p>
            <a:pPr algn="ctr"/>
            <a:r>
              <a:rPr lang="sv-SE" sz="2400" dirty="0">
                <a:solidFill>
                  <a:schemeClr val="bg1"/>
                </a:solidFill>
                <a:latin typeface="Arial" panose="020B0604020202020204" pitchFamily="34" charset="0"/>
                <a:cs typeface="Arial" panose="020B0604020202020204" pitchFamily="34" charset="0"/>
              </a:rPr>
              <a:t> På så vis höjs vår gemensamma kunskapsnivå, och det ger effekter.</a:t>
            </a:r>
          </a:p>
        </p:txBody>
      </p:sp>
      <p:sp>
        <p:nvSpPr>
          <p:cNvPr id="9" name="Rubrik 3">
            <a:extLst>
              <a:ext uri="{FF2B5EF4-FFF2-40B4-BE49-F238E27FC236}">
                <a16:creationId xmlns:a16="http://schemas.microsoft.com/office/drawing/2014/main" id="{24084CAC-C7DC-4871-8670-59BEB41399B7}"/>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Strategiska innovationsprogram</a:t>
            </a:r>
          </a:p>
        </p:txBody>
      </p:sp>
      <p:sp>
        <p:nvSpPr>
          <p:cNvPr id="12" name="Rektangel 11">
            <a:extLst>
              <a:ext uri="{FF2B5EF4-FFF2-40B4-BE49-F238E27FC236}">
                <a16:creationId xmlns:a16="http://schemas.microsoft.com/office/drawing/2014/main" id="{D907E062-C65D-4428-8C5C-738767D4D196}"/>
              </a:ext>
            </a:extLst>
          </p:cNvPr>
          <p:cNvSpPr/>
          <p:nvPr/>
        </p:nvSpPr>
        <p:spPr>
          <a:xfrm>
            <a:off x="5548434" y="1583537"/>
            <a:ext cx="1052660" cy="2400657"/>
          </a:xfrm>
          <a:prstGeom prst="rect">
            <a:avLst/>
          </a:prstGeom>
        </p:spPr>
        <p:txBody>
          <a:bodyPr wrap="none">
            <a:spAutoFit/>
          </a:bodyPr>
          <a:lstStyle/>
          <a:p>
            <a:r>
              <a:rPr lang="sv-SE" sz="15000" b="1" kern="100" spc="-500" dirty="0">
                <a:solidFill>
                  <a:srgbClr val="068FB8"/>
                </a:solidFill>
                <a:latin typeface="Arial" panose="020B0604020202020204" pitchFamily="34" charset="0"/>
                <a:cs typeface="Arial" panose="020B0604020202020204" pitchFamily="34" charset="0"/>
              </a:rPr>
              <a:t>’’</a:t>
            </a:r>
            <a:endParaRPr lang="sv-SE" sz="15000" b="1" kern="100" spc="-500" dirty="0">
              <a:solidFill>
                <a:srgbClr val="068FB8"/>
              </a:solidFill>
            </a:endParaRPr>
          </a:p>
        </p:txBody>
      </p:sp>
    </p:spTree>
    <p:extLst>
      <p:ext uri="{BB962C8B-B14F-4D97-AF65-F5344CB8AC3E}">
        <p14:creationId xmlns:p14="http://schemas.microsoft.com/office/powerpoint/2010/main" val="7846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4" name="Grupp 3">
            <a:extLst>
              <a:ext uri="{FF2B5EF4-FFF2-40B4-BE49-F238E27FC236}">
                <a16:creationId xmlns:a16="http://schemas.microsoft.com/office/drawing/2014/main" id="{DE1D3B8B-E341-4A0B-88AA-22B09BFF9C9D}"/>
              </a:ext>
            </a:extLst>
          </p:cNvPr>
          <p:cNvGrpSpPr/>
          <p:nvPr/>
        </p:nvGrpSpPr>
        <p:grpSpPr>
          <a:xfrm>
            <a:off x="1592818" y="3812203"/>
            <a:ext cx="2367874" cy="1121810"/>
            <a:chOff x="1671790" y="3617277"/>
            <a:chExt cx="2367874" cy="1121810"/>
          </a:xfrm>
        </p:grpSpPr>
        <p:sp>
          <p:nvSpPr>
            <p:cNvPr id="9" name="TextBox 78">
              <a:extLst>
                <a:ext uri="{FF2B5EF4-FFF2-40B4-BE49-F238E27FC236}">
                  <a16:creationId xmlns:a16="http://schemas.microsoft.com/office/drawing/2014/main" id="{EF1E2BB7-6A62-4C8E-B35B-1A63B486F1A4}"/>
                </a:ext>
              </a:extLst>
            </p:cNvPr>
            <p:cNvSpPr txBox="1"/>
            <p:nvPr/>
          </p:nvSpPr>
          <p:spPr>
            <a:xfrm>
              <a:off x="1671790" y="3617277"/>
              <a:ext cx="2367874"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Poppins SemiBold" charset="0"/>
                </a:rPr>
                <a:t>Innovations-agendor </a:t>
              </a:r>
            </a:p>
          </p:txBody>
        </p:sp>
        <p:sp>
          <p:nvSpPr>
            <p:cNvPr id="10" name="TextBox 79">
              <a:extLst>
                <a:ext uri="{FF2B5EF4-FFF2-40B4-BE49-F238E27FC236}">
                  <a16:creationId xmlns:a16="http://schemas.microsoft.com/office/drawing/2014/main" id="{6B9D8327-4E6F-48E6-8BAD-6CFF14DF55EF}"/>
                </a:ext>
              </a:extLst>
            </p:cNvPr>
            <p:cNvSpPr txBox="1"/>
            <p:nvPr/>
          </p:nvSpPr>
          <p:spPr>
            <a:xfrm>
              <a:off x="1789846" y="4346030"/>
              <a:ext cx="2131762" cy="393057"/>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AKTÖRERNA SÄTTER RIKTNING I SAMVERKAN</a:t>
              </a:r>
            </a:p>
          </p:txBody>
        </p:sp>
      </p:grpSp>
      <p:cxnSp>
        <p:nvCxnSpPr>
          <p:cNvPr id="24" name="Rak koppling 23">
            <a:extLst>
              <a:ext uri="{FF2B5EF4-FFF2-40B4-BE49-F238E27FC236}">
                <a16:creationId xmlns:a16="http://schemas.microsoft.com/office/drawing/2014/main" id="{468789DB-8DCC-42CD-9986-AEF2BAFF07A1}"/>
              </a:ext>
            </a:extLst>
          </p:cNvPr>
          <p:cNvCxnSpPr>
            <a:cxnSpLocks/>
            <a:stCxn id="25" idx="6"/>
            <a:endCxn id="31" idx="2"/>
          </p:cNvCxnSpPr>
          <p:nvPr/>
        </p:nvCxnSpPr>
        <p:spPr>
          <a:xfrm>
            <a:off x="1247601" y="3633932"/>
            <a:ext cx="9492223" cy="0"/>
          </a:xfrm>
          <a:prstGeom prst="line">
            <a:avLst/>
          </a:prstGeom>
          <a:solidFill>
            <a:srgbClr val="002D3E"/>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81">
            <a:extLst>
              <a:ext uri="{FF2B5EF4-FFF2-40B4-BE49-F238E27FC236}">
                <a16:creationId xmlns:a16="http://schemas.microsoft.com/office/drawing/2014/main" id="{4BC9B307-9735-4467-8697-830309DFF093}"/>
              </a:ext>
            </a:extLst>
          </p:cNvPr>
          <p:cNvSpPr>
            <a:spLocks noChangeAspect="1"/>
          </p:cNvSpPr>
          <p:nvPr/>
        </p:nvSpPr>
        <p:spPr>
          <a:xfrm>
            <a:off x="1121601"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6" name="Oval 81">
            <a:extLst>
              <a:ext uri="{FF2B5EF4-FFF2-40B4-BE49-F238E27FC236}">
                <a16:creationId xmlns:a16="http://schemas.microsoft.com/office/drawing/2014/main" id="{F70634DA-F498-428D-A77C-DA45B3E4E339}"/>
              </a:ext>
            </a:extLst>
          </p:cNvPr>
          <p:cNvSpPr>
            <a:spLocks noChangeAspect="1"/>
          </p:cNvSpPr>
          <p:nvPr/>
        </p:nvSpPr>
        <p:spPr>
          <a:xfrm>
            <a:off x="2724638"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7" name="Oval 81">
            <a:extLst>
              <a:ext uri="{FF2B5EF4-FFF2-40B4-BE49-F238E27FC236}">
                <a16:creationId xmlns:a16="http://schemas.microsoft.com/office/drawing/2014/main" id="{F7EFA26A-B241-4BE4-94AD-6A65227B39D1}"/>
              </a:ext>
            </a:extLst>
          </p:cNvPr>
          <p:cNvSpPr>
            <a:spLocks noChangeAspect="1"/>
          </p:cNvSpPr>
          <p:nvPr/>
        </p:nvSpPr>
        <p:spPr>
          <a:xfrm>
            <a:off x="4327675"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8" name="Oval 81">
            <a:extLst>
              <a:ext uri="{FF2B5EF4-FFF2-40B4-BE49-F238E27FC236}">
                <a16:creationId xmlns:a16="http://schemas.microsoft.com/office/drawing/2014/main" id="{15AF16C8-B099-4155-AD98-7B8626B656D2}"/>
              </a:ext>
            </a:extLst>
          </p:cNvPr>
          <p:cNvSpPr>
            <a:spLocks noChangeAspect="1"/>
          </p:cNvSpPr>
          <p:nvPr/>
        </p:nvSpPr>
        <p:spPr>
          <a:xfrm>
            <a:off x="5930712"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9" name="Oval 81">
            <a:extLst>
              <a:ext uri="{FF2B5EF4-FFF2-40B4-BE49-F238E27FC236}">
                <a16:creationId xmlns:a16="http://schemas.microsoft.com/office/drawing/2014/main" id="{6AC7C4E8-5F24-4383-A74E-910F78157A09}"/>
              </a:ext>
            </a:extLst>
          </p:cNvPr>
          <p:cNvSpPr>
            <a:spLocks noChangeAspect="1"/>
          </p:cNvSpPr>
          <p:nvPr/>
        </p:nvSpPr>
        <p:spPr>
          <a:xfrm>
            <a:off x="7533749"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Poppins Light" charset="0"/>
            </a:endParaRPr>
          </a:p>
        </p:txBody>
      </p:sp>
      <p:sp>
        <p:nvSpPr>
          <p:cNvPr id="30" name="Oval 81">
            <a:extLst>
              <a:ext uri="{FF2B5EF4-FFF2-40B4-BE49-F238E27FC236}">
                <a16:creationId xmlns:a16="http://schemas.microsoft.com/office/drawing/2014/main" id="{99D76F2A-1808-4725-95D9-C838618C9355}"/>
              </a:ext>
            </a:extLst>
          </p:cNvPr>
          <p:cNvSpPr>
            <a:spLocks noChangeAspect="1"/>
          </p:cNvSpPr>
          <p:nvPr/>
        </p:nvSpPr>
        <p:spPr>
          <a:xfrm>
            <a:off x="9136786"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31" name="Oval 81">
            <a:extLst>
              <a:ext uri="{FF2B5EF4-FFF2-40B4-BE49-F238E27FC236}">
                <a16:creationId xmlns:a16="http://schemas.microsoft.com/office/drawing/2014/main" id="{91BA2FA3-13A2-4ACC-A156-66C273A2F830}"/>
              </a:ext>
            </a:extLst>
          </p:cNvPr>
          <p:cNvSpPr>
            <a:spLocks noChangeAspect="1"/>
          </p:cNvSpPr>
          <p:nvPr/>
        </p:nvSpPr>
        <p:spPr>
          <a:xfrm>
            <a:off x="10739824"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grpSp>
        <p:nvGrpSpPr>
          <p:cNvPr id="3" name="Grupp 2">
            <a:extLst>
              <a:ext uri="{FF2B5EF4-FFF2-40B4-BE49-F238E27FC236}">
                <a16:creationId xmlns:a16="http://schemas.microsoft.com/office/drawing/2014/main" id="{A42AC955-2A7B-44C6-B955-39650A8A5011}"/>
              </a:ext>
            </a:extLst>
          </p:cNvPr>
          <p:cNvGrpSpPr/>
          <p:nvPr/>
        </p:nvGrpSpPr>
        <p:grpSpPr>
          <a:xfrm>
            <a:off x="-13216" y="2285280"/>
            <a:ext cx="2507617" cy="1181363"/>
            <a:chOff x="65756" y="2090354"/>
            <a:chExt cx="2507617" cy="1181363"/>
          </a:xfrm>
        </p:grpSpPr>
        <p:sp>
          <p:nvSpPr>
            <p:cNvPr id="17" name="TextBox 78">
              <a:extLst>
                <a:ext uri="{FF2B5EF4-FFF2-40B4-BE49-F238E27FC236}">
                  <a16:creationId xmlns:a16="http://schemas.microsoft.com/office/drawing/2014/main" id="{DE5BE2A8-571E-4FCE-99D0-DB9037A166ED}"/>
                </a:ext>
              </a:extLst>
            </p:cNvPr>
            <p:cNvSpPr txBox="1"/>
            <p:nvPr/>
          </p:nvSpPr>
          <p:spPr>
            <a:xfrm>
              <a:off x="65756" y="2090354"/>
              <a:ext cx="2507617"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Arial" panose="020B0604020202020204" pitchFamily="34" charset="0"/>
                </a:rPr>
                <a:t>Tekniska Lösningar I FOKUS</a:t>
              </a:r>
            </a:p>
            <a:p>
              <a:pPr algn="ctr"/>
              <a:r>
                <a:rPr lang="sv-SE" sz="2200" cap="all" dirty="0">
                  <a:solidFill>
                    <a:schemeClr val="bg2"/>
                  </a:solidFill>
                  <a:latin typeface="Franklin Gothic Demi Cond" panose="020B0706030402020204" pitchFamily="34" charset="0"/>
                  <a:ea typeface="Poppins SemiBold" charset="0"/>
                  <a:cs typeface="Arial" panose="020B0604020202020204" pitchFamily="34" charset="0"/>
                </a:rPr>
                <a:t>  </a:t>
              </a:r>
            </a:p>
          </p:txBody>
        </p:sp>
        <p:sp>
          <p:nvSpPr>
            <p:cNvPr id="2" name="Rektangel 1">
              <a:extLst>
                <a:ext uri="{FF2B5EF4-FFF2-40B4-BE49-F238E27FC236}">
                  <a16:creationId xmlns:a16="http://schemas.microsoft.com/office/drawing/2014/main" id="{9A7BDEE2-6233-4302-B140-0D07B70B9054}"/>
                </a:ext>
              </a:extLst>
            </p:cNvPr>
            <p:cNvSpPr/>
            <p:nvPr/>
          </p:nvSpPr>
          <p:spPr>
            <a:xfrm>
              <a:off x="372184" y="2748497"/>
              <a:ext cx="1843773" cy="523220"/>
            </a:xfrm>
            <a:prstGeom prst="rect">
              <a:avLst/>
            </a:prstGeom>
          </p:spPr>
          <p:txBody>
            <a:bodyPr wrap="none">
              <a:spAutoFit/>
            </a:bodyPr>
            <a:lstStyle/>
            <a:p>
              <a:pPr algn="ctr"/>
              <a:r>
                <a:rPr lang="sv-SE" sz="1400" dirty="0">
                  <a:solidFill>
                    <a:srgbClr val="068FB8"/>
                  </a:solidFill>
                  <a:latin typeface="Franklin Gothic Demi Cond"/>
                  <a:ea typeface="Poppins SemiBold" charset="0"/>
                  <a:cs typeface="Poppins SemiBold" charset="0"/>
                </a:rPr>
                <a:t>STRATEGISKA </a:t>
              </a:r>
              <a:br>
                <a:rPr lang="sv-SE" sz="1400" dirty="0">
                  <a:solidFill>
                    <a:srgbClr val="068FB8"/>
                  </a:solidFill>
                  <a:latin typeface="Franklin Gothic Demi Cond"/>
                  <a:ea typeface="Poppins SemiBold" charset="0"/>
                  <a:cs typeface="Poppins SemiBold" charset="0"/>
                </a:rPr>
              </a:br>
              <a:r>
                <a:rPr lang="sv-SE" sz="1400" dirty="0">
                  <a:solidFill>
                    <a:srgbClr val="068FB8"/>
                  </a:solidFill>
                  <a:latin typeface="Franklin Gothic Demi Cond"/>
                  <a:ea typeface="Poppins SemiBold" charset="0"/>
                  <a:cs typeface="Poppins SemiBold" charset="0"/>
                </a:rPr>
                <a:t>FORSKNINGSOMRÅDEN </a:t>
              </a:r>
            </a:p>
          </p:txBody>
        </p:sp>
      </p:grpSp>
      <p:sp>
        <p:nvSpPr>
          <p:cNvPr id="33" name="Rubrik 3">
            <a:extLst>
              <a:ext uri="{FF2B5EF4-FFF2-40B4-BE49-F238E27FC236}">
                <a16:creationId xmlns:a16="http://schemas.microsoft.com/office/drawing/2014/main" id="{A9622762-7AEE-4106-997D-65ACC3B7325D}"/>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Innovationsresan 2010-2019</a:t>
            </a:r>
          </a:p>
        </p:txBody>
      </p:sp>
      <p:grpSp>
        <p:nvGrpSpPr>
          <p:cNvPr id="19" name="Grupp 18">
            <a:extLst>
              <a:ext uri="{FF2B5EF4-FFF2-40B4-BE49-F238E27FC236}">
                <a16:creationId xmlns:a16="http://schemas.microsoft.com/office/drawing/2014/main" id="{E113D710-C702-4ED6-AC57-35F15CD5E4EC}"/>
              </a:ext>
            </a:extLst>
          </p:cNvPr>
          <p:cNvGrpSpPr/>
          <p:nvPr/>
        </p:nvGrpSpPr>
        <p:grpSpPr>
          <a:xfrm>
            <a:off x="4758391" y="3834081"/>
            <a:ext cx="2507617" cy="1038338"/>
            <a:chOff x="4837363" y="3639155"/>
            <a:chExt cx="2507617" cy="1038338"/>
          </a:xfrm>
        </p:grpSpPr>
        <p:sp>
          <p:nvSpPr>
            <p:cNvPr id="20" name="TextBox 78">
              <a:extLst>
                <a:ext uri="{FF2B5EF4-FFF2-40B4-BE49-F238E27FC236}">
                  <a16:creationId xmlns:a16="http://schemas.microsoft.com/office/drawing/2014/main" id="{952D18D7-4751-4D9D-BDB7-D2524AB2BA91}"/>
                </a:ext>
              </a:extLst>
            </p:cNvPr>
            <p:cNvSpPr txBox="1"/>
            <p:nvPr/>
          </p:nvSpPr>
          <p:spPr>
            <a:xfrm>
              <a:off x="4837363" y="3639155"/>
              <a:ext cx="2507617"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Poppins SemiBold" charset="0"/>
                </a:rPr>
                <a:t>MÅNGA aktörer involveras </a:t>
              </a:r>
            </a:p>
          </p:txBody>
        </p:sp>
        <p:sp>
          <p:nvSpPr>
            <p:cNvPr id="21" name="TextBox 79">
              <a:extLst>
                <a:ext uri="{FF2B5EF4-FFF2-40B4-BE49-F238E27FC236}">
                  <a16:creationId xmlns:a16="http://schemas.microsoft.com/office/drawing/2014/main" id="{82868874-2EFD-42F5-8E1D-354E2FE8D7FF}"/>
                </a:ext>
              </a:extLst>
            </p:cNvPr>
            <p:cNvSpPr txBox="1"/>
            <p:nvPr/>
          </p:nvSpPr>
          <p:spPr>
            <a:xfrm>
              <a:off x="4837364" y="4375441"/>
              <a:ext cx="2507616" cy="302052"/>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NÄRINGSLIV, AKADEMI, </a:t>
              </a:r>
              <a:br>
                <a:rPr lang="sv-SE" sz="1400" dirty="0">
                  <a:solidFill>
                    <a:srgbClr val="068FB8"/>
                  </a:solidFill>
                  <a:latin typeface="Franklin Gothic Demi Cond" panose="020B0706030402020204" pitchFamily="34" charset="0"/>
                  <a:ea typeface="Poppins SemiBold" charset="0"/>
                  <a:cs typeface="Poppins SemiBold" charset="0"/>
                </a:rPr>
              </a:br>
              <a:r>
                <a:rPr lang="sv-SE" sz="1400" dirty="0">
                  <a:solidFill>
                    <a:srgbClr val="068FB8"/>
                  </a:solidFill>
                  <a:latin typeface="Franklin Gothic Demi Cond" panose="020B0706030402020204" pitchFamily="34" charset="0"/>
                  <a:ea typeface="Poppins SemiBold" charset="0"/>
                  <a:cs typeface="Poppins SemiBold" charset="0"/>
                </a:rPr>
                <a:t>INSTITUT, OFFENTLIG SEKTOR</a:t>
              </a:r>
            </a:p>
          </p:txBody>
        </p:sp>
      </p:grpSp>
      <p:sp>
        <p:nvSpPr>
          <p:cNvPr id="22" name="TextBox 79">
            <a:extLst>
              <a:ext uri="{FF2B5EF4-FFF2-40B4-BE49-F238E27FC236}">
                <a16:creationId xmlns:a16="http://schemas.microsoft.com/office/drawing/2014/main" id="{2325179A-558A-4A8D-A573-0470F09728A7}"/>
              </a:ext>
            </a:extLst>
          </p:cNvPr>
          <p:cNvSpPr txBox="1"/>
          <p:nvPr/>
        </p:nvSpPr>
        <p:spPr>
          <a:xfrm>
            <a:off x="2568750" y="2285280"/>
            <a:ext cx="3643849" cy="463829"/>
          </a:xfrm>
          <a:prstGeom prst="rect">
            <a:avLst/>
          </a:prstGeom>
          <a:noFill/>
        </p:spPr>
        <p:txBody>
          <a:bodyPr wrap="square" rtlCol="0" anchor="t" anchorCtr="0">
            <a:noAutofit/>
          </a:bodyPr>
          <a:lstStyle/>
          <a:p>
            <a:pPr algn="ctr"/>
            <a:r>
              <a:rPr lang="sv-SE" sz="2200" dirty="0">
                <a:solidFill>
                  <a:schemeClr val="bg1"/>
                </a:solidFill>
                <a:latin typeface="Franklin Gothic Demi Cond"/>
                <a:ea typeface="Poppins SemiBold" charset="0"/>
                <a:cs typeface="Poppins SemiBold" charset="0"/>
              </a:rPr>
              <a:t>STRATEGISKA INNOVATIONSPROGRAM </a:t>
            </a:r>
          </a:p>
          <a:p>
            <a:pPr algn="ctr"/>
            <a:r>
              <a:rPr lang="sv-SE" sz="1400" dirty="0">
                <a:solidFill>
                  <a:srgbClr val="068FB8"/>
                </a:solidFill>
                <a:latin typeface="Franklin Gothic Demi Cond"/>
                <a:ea typeface="Poppins SemiBold" charset="0"/>
                <a:cs typeface="Poppins SemiBold" charset="0"/>
              </a:rPr>
              <a:t>FOKUS STYRKEOMRÅDEN, SAMHÄLLSUTMANINGAR, KONKURRENSKRAFT </a:t>
            </a:r>
            <a:endParaRPr lang="sv-SE" sz="1400" dirty="0">
              <a:solidFill>
                <a:schemeClr val="bg1"/>
              </a:solidFill>
              <a:latin typeface="Franklin Gothic Demi Cond" panose="020B0706030402020204" pitchFamily="34" charset="0"/>
              <a:ea typeface="Poppins SemiBold" charset="0"/>
              <a:cs typeface="Poppins SemiBold" charset="0"/>
            </a:endParaRPr>
          </a:p>
        </p:txBody>
      </p:sp>
    </p:spTree>
    <p:extLst>
      <p:ext uri="{BB962C8B-B14F-4D97-AF65-F5344CB8AC3E}">
        <p14:creationId xmlns:p14="http://schemas.microsoft.com/office/powerpoint/2010/main" val="83596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55296846-967D-4E6A-92A0-139B6E2623E7}"/>
              </a:ext>
            </a:extLst>
          </p:cNvPr>
          <p:cNvSpPr/>
          <p:nvPr/>
        </p:nvSpPr>
        <p:spPr>
          <a:xfrm>
            <a:off x="2702560" y="2804778"/>
            <a:ext cx="6786880" cy="3046988"/>
          </a:xfrm>
          <a:prstGeom prst="rect">
            <a:avLst/>
          </a:prstGeom>
        </p:spPr>
        <p:txBody>
          <a:bodyPr wrap="square">
            <a:spAutoFit/>
          </a:bodyPr>
          <a:lstStyle/>
          <a:p>
            <a:pPr algn="ctr"/>
            <a:r>
              <a:rPr lang="sv-SE" sz="2400" dirty="0">
                <a:solidFill>
                  <a:schemeClr val="bg1"/>
                </a:solidFill>
                <a:latin typeface="Arial" panose="020B0604020202020204" pitchFamily="34" charset="0"/>
                <a:cs typeface="Arial" panose="020B0604020202020204" pitchFamily="34" charset="0"/>
              </a:rPr>
              <a:t>Nu pågår samtal som tidigare inte var möjliga.</a:t>
            </a:r>
          </a:p>
          <a:p>
            <a:pPr algn="ctr"/>
            <a:endParaRPr lang="sv-SE" sz="2400" dirty="0">
              <a:solidFill>
                <a:schemeClr val="bg1"/>
              </a:solidFill>
              <a:latin typeface="Arial" panose="020B0604020202020204" pitchFamily="34" charset="0"/>
              <a:cs typeface="Arial" panose="020B0604020202020204" pitchFamily="34" charset="0"/>
            </a:endParaRPr>
          </a:p>
          <a:p>
            <a:pPr algn="ctr"/>
            <a:r>
              <a:rPr lang="sv-SE" sz="2400" dirty="0">
                <a:solidFill>
                  <a:schemeClr val="bg1"/>
                </a:solidFill>
                <a:latin typeface="Arial" panose="020B0604020202020204" pitchFamily="34" charset="0"/>
                <a:cs typeface="Arial" panose="020B0604020202020204" pitchFamily="34" charset="0"/>
              </a:rPr>
              <a:t>Det har kommit in många nya aktörer, speciellt </a:t>
            </a:r>
            <a:br>
              <a:rPr lang="sv-SE" sz="2400" dirty="0">
                <a:solidFill>
                  <a:schemeClr val="bg1"/>
                </a:solidFill>
                <a:latin typeface="Arial" panose="020B0604020202020204" pitchFamily="34" charset="0"/>
                <a:cs typeface="Arial" panose="020B0604020202020204" pitchFamily="34" charset="0"/>
              </a:rPr>
            </a:br>
            <a:r>
              <a:rPr lang="sv-SE" sz="2400" dirty="0">
                <a:solidFill>
                  <a:schemeClr val="bg1"/>
                </a:solidFill>
                <a:latin typeface="Arial" panose="020B0604020202020204" pitchFamily="34" charset="0"/>
                <a:cs typeface="Arial" panose="020B0604020202020204" pitchFamily="34" charset="0"/>
              </a:rPr>
              <a:t>i de nyare programmen. En fjärdedel av våra partners idag utgörs av företag som inte existerade när vi startade. Framförallt start-</a:t>
            </a:r>
            <a:r>
              <a:rPr lang="sv-SE" sz="2400" dirty="0" err="1">
                <a:solidFill>
                  <a:schemeClr val="bg1"/>
                </a:solidFill>
                <a:latin typeface="Arial" panose="020B0604020202020204" pitchFamily="34" charset="0"/>
                <a:cs typeface="Arial" panose="020B0604020202020204" pitchFamily="34" charset="0"/>
              </a:rPr>
              <a:t>ups</a:t>
            </a:r>
            <a:r>
              <a:rPr lang="sv-SE" sz="2400" dirty="0">
                <a:solidFill>
                  <a:schemeClr val="bg1"/>
                </a:solidFill>
                <a:latin typeface="Arial" panose="020B0604020202020204" pitchFamily="34" charset="0"/>
                <a:cs typeface="Arial" panose="020B0604020202020204" pitchFamily="34" charset="0"/>
              </a:rPr>
              <a:t> som bidrar med helt nya typer av lösningar.</a:t>
            </a:r>
          </a:p>
          <a:p>
            <a:pPr algn="ctr"/>
            <a:endParaRPr lang="sv-SE" sz="2400" dirty="0">
              <a:solidFill>
                <a:schemeClr val="bg1"/>
              </a:solidFill>
              <a:latin typeface="Arial" panose="020B0604020202020204" pitchFamily="34" charset="0"/>
              <a:cs typeface="Arial" panose="020B0604020202020204" pitchFamily="34" charset="0"/>
            </a:endParaRPr>
          </a:p>
        </p:txBody>
      </p:sp>
      <p:sp>
        <p:nvSpPr>
          <p:cNvPr id="9" name="Rubrik 3">
            <a:extLst>
              <a:ext uri="{FF2B5EF4-FFF2-40B4-BE49-F238E27FC236}">
                <a16:creationId xmlns:a16="http://schemas.microsoft.com/office/drawing/2014/main" id="{24084CAC-C7DC-4871-8670-59BEB41399B7}"/>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Många aktörer involveras</a:t>
            </a:r>
          </a:p>
        </p:txBody>
      </p:sp>
      <p:sp>
        <p:nvSpPr>
          <p:cNvPr id="7" name="Rektangel 6">
            <a:extLst>
              <a:ext uri="{FF2B5EF4-FFF2-40B4-BE49-F238E27FC236}">
                <a16:creationId xmlns:a16="http://schemas.microsoft.com/office/drawing/2014/main" id="{4D69722F-9ECC-4D0D-9A88-E3C3FA4DE7F4}"/>
              </a:ext>
            </a:extLst>
          </p:cNvPr>
          <p:cNvSpPr/>
          <p:nvPr/>
        </p:nvSpPr>
        <p:spPr>
          <a:xfrm>
            <a:off x="5548434" y="1583537"/>
            <a:ext cx="1052660" cy="2400657"/>
          </a:xfrm>
          <a:prstGeom prst="rect">
            <a:avLst/>
          </a:prstGeom>
        </p:spPr>
        <p:txBody>
          <a:bodyPr wrap="none">
            <a:spAutoFit/>
          </a:bodyPr>
          <a:lstStyle/>
          <a:p>
            <a:r>
              <a:rPr lang="sv-SE" sz="15000" b="1" kern="100" spc="-500" dirty="0">
                <a:solidFill>
                  <a:srgbClr val="068FB8"/>
                </a:solidFill>
                <a:latin typeface="Arial" panose="020B0604020202020204" pitchFamily="34" charset="0"/>
                <a:cs typeface="Arial" panose="020B0604020202020204" pitchFamily="34" charset="0"/>
              </a:rPr>
              <a:t>’’</a:t>
            </a:r>
            <a:endParaRPr lang="sv-SE" sz="15000" b="1" kern="100" spc="-500" dirty="0">
              <a:solidFill>
                <a:srgbClr val="068FB8"/>
              </a:solidFill>
            </a:endParaRPr>
          </a:p>
        </p:txBody>
      </p:sp>
    </p:spTree>
    <p:extLst>
      <p:ext uri="{BB962C8B-B14F-4D97-AF65-F5344CB8AC3E}">
        <p14:creationId xmlns:p14="http://schemas.microsoft.com/office/powerpoint/2010/main" val="6505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4" name="Grupp 3">
            <a:extLst>
              <a:ext uri="{FF2B5EF4-FFF2-40B4-BE49-F238E27FC236}">
                <a16:creationId xmlns:a16="http://schemas.microsoft.com/office/drawing/2014/main" id="{DE1D3B8B-E341-4A0B-88AA-22B09BFF9C9D}"/>
              </a:ext>
            </a:extLst>
          </p:cNvPr>
          <p:cNvGrpSpPr/>
          <p:nvPr/>
        </p:nvGrpSpPr>
        <p:grpSpPr>
          <a:xfrm>
            <a:off x="1592818" y="3812203"/>
            <a:ext cx="2367874" cy="1121810"/>
            <a:chOff x="1671790" y="3617277"/>
            <a:chExt cx="2367874" cy="1121810"/>
          </a:xfrm>
        </p:grpSpPr>
        <p:sp>
          <p:nvSpPr>
            <p:cNvPr id="9" name="TextBox 78">
              <a:extLst>
                <a:ext uri="{FF2B5EF4-FFF2-40B4-BE49-F238E27FC236}">
                  <a16:creationId xmlns:a16="http://schemas.microsoft.com/office/drawing/2014/main" id="{EF1E2BB7-6A62-4C8E-B35B-1A63B486F1A4}"/>
                </a:ext>
              </a:extLst>
            </p:cNvPr>
            <p:cNvSpPr txBox="1"/>
            <p:nvPr/>
          </p:nvSpPr>
          <p:spPr>
            <a:xfrm>
              <a:off x="1671790" y="3617277"/>
              <a:ext cx="2367874"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Poppins SemiBold" charset="0"/>
                </a:rPr>
                <a:t>Innovations-agendor </a:t>
              </a:r>
            </a:p>
          </p:txBody>
        </p:sp>
        <p:sp>
          <p:nvSpPr>
            <p:cNvPr id="10" name="TextBox 79">
              <a:extLst>
                <a:ext uri="{FF2B5EF4-FFF2-40B4-BE49-F238E27FC236}">
                  <a16:creationId xmlns:a16="http://schemas.microsoft.com/office/drawing/2014/main" id="{6B9D8327-4E6F-48E6-8BAD-6CFF14DF55EF}"/>
                </a:ext>
              </a:extLst>
            </p:cNvPr>
            <p:cNvSpPr txBox="1"/>
            <p:nvPr/>
          </p:nvSpPr>
          <p:spPr>
            <a:xfrm>
              <a:off x="1789846" y="4346030"/>
              <a:ext cx="2131762" cy="393057"/>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AKTÖRERNA SÄTTER RIKTNING I SAMVERKAN</a:t>
              </a:r>
            </a:p>
          </p:txBody>
        </p:sp>
      </p:grpSp>
      <p:cxnSp>
        <p:nvCxnSpPr>
          <p:cNvPr id="24" name="Rak koppling 23">
            <a:extLst>
              <a:ext uri="{FF2B5EF4-FFF2-40B4-BE49-F238E27FC236}">
                <a16:creationId xmlns:a16="http://schemas.microsoft.com/office/drawing/2014/main" id="{468789DB-8DCC-42CD-9986-AEF2BAFF07A1}"/>
              </a:ext>
            </a:extLst>
          </p:cNvPr>
          <p:cNvCxnSpPr>
            <a:cxnSpLocks/>
            <a:stCxn id="25" idx="6"/>
            <a:endCxn id="31" idx="2"/>
          </p:cNvCxnSpPr>
          <p:nvPr/>
        </p:nvCxnSpPr>
        <p:spPr>
          <a:xfrm>
            <a:off x="1247601" y="3633932"/>
            <a:ext cx="9492223" cy="0"/>
          </a:xfrm>
          <a:prstGeom prst="line">
            <a:avLst/>
          </a:prstGeom>
          <a:solidFill>
            <a:srgbClr val="002D3E"/>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81">
            <a:extLst>
              <a:ext uri="{FF2B5EF4-FFF2-40B4-BE49-F238E27FC236}">
                <a16:creationId xmlns:a16="http://schemas.microsoft.com/office/drawing/2014/main" id="{4BC9B307-9735-4467-8697-830309DFF093}"/>
              </a:ext>
            </a:extLst>
          </p:cNvPr>
          <p:cNvSpPr>
            <a:spLocks noChangeAspect="1"/>
          </p:cNvSpPr>
          <p:nvPr/>
        </p:nvSpPr>
        <p:spPr>
          <a:xfrm>
            <a:off x="1121601"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6" name="Oval 81">
            <a:extLst>
              <a:ext uri="{FF2B5EF4-FFF2-40B4-BE49-F238E27FC236}">
                <a16:creationId xmlns:a16="http://schemas.microsoft.com/office/drawing/2014/main" id="{F70634DA-F498-428D-A77C-DA45B3E4E339}"/>
              </a:ext>
            </a:extLst>
          </p:cNvPr>
          <p:cNvSpPr>
            <a:spLocks noChangeAspect="1"/>
          </p:cNvSpPr>
          <p:nvPr/>
        </p:nvSpPr>
        <p:spPr>
          <a:xfrm>
            <a:off x="2724638"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7" name="Oval 81">
            <a:extLst>
              <a:ext uri="{FF2B5EF4-FFF2-40B4-BE49-F238E27FC236}">
                <a16:creationId xmlns:a16="http://schemas.microsoft.com/office/drawing/2014/main" id="{F7EFA26A-B241-4BE4-94AD-6A65227B39D1}"/>
              </a:ext>
            </a:extLst>
          </p:cNvPr>
          <p:cNvSpPr>
            <a:spLocks noChangeAspect="1"/>
          </p:cNvSpPr>
          <p:nvPr/>
        </p:nvSpPr>
        <p:spPr>
          <a:xfrm>
            <a:off x="4327675"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8" name="Oval 81">
            <a:extLst>
              <a:ext uri="{FF2B5EF4-FFF2-40B4-BE49-F238E27FC236}">
                <a16:creationId xmlns:a16="http://schemas.microsoft.com/office/drawing/2014/main" id="{15AF16C8-B099-4155-AD98-7B8626B656D2}"/>
              </a:ext>
            </a:extLst>
          </p:cNvPr>
          <p:cNvSpPr>
            <a:spLocks noChangeAspect="1"/>
          </p:cNvSpPr>
          <p:nvPr/>
        </p:nvSpPr>
        <p:spPr>
          <a:xfrm>
            <a:off x="5930712"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9" name="Oval 81">
            <a:extLst>
              <a:ext uri="{FF2B5EF4-FFF2-40B4-BE49-F238E27FC236}">
                <a16:creationId xmlns:a16="http://schemas.microsoft.com/office/drawing/2014/main" id="{6AC7C4E8-5F24-4383-A74E-910F78157A09}"/>
              </a:ext>
            </a:extLst>
          </p:cNvPr>
          <p:cNvSpPr>
            <a:spLocks noChangeAspect="1"/>
          </p:cNvSpPr>
          <p:nvPr/>
        </p:nvSpPr>
        <p:spPr>
          <a:xfrm>
            <a:off x="7533749"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Poppins Light" charset="0"/>
            </a:endParaRPr>
          </a:p>
        </p:txBody>
      </p:sp>
      <p:sp>
        <p:nvSpPr>
          <p:cNvPr id="30" name="Oval 81">
            <a:extLst>
              <a:ext uri="{FF2B5EF4-FFF2-40B4-BE49-F238E27FC236}">
                <a16:creationId xmlns:a16="http://schemas.microsoft.com/office/drawing/2014/main" id="{99D76F2A-1808-4725-95D9-C838618C9355}"/>
              </a:ext>
            </a:extLst>
          </p:cNvPr>
          <p:cNvSpPr>
            <a:spLocks noChangeAspect="1"/>
          </p:cNvSpPr>
          <p:nvPr/>
        </p:nvSpPr>
        <p:spPr>
          <a:xfrm>
            <a:off x="9136786"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31" name="Oval 81">
            <a:extLst>
              <a:ext uri="{FF2B5EF4-FFF2-40B4-BE49-F238E27FC236}">
                <a16:creationId xmlns:a16="http://schemas.microsoft.com/office/drawing/2014/main" id="{91BA2FA3-13A2-4ACC-A156-66C273A2F830}"/>
              </a:ext>
            </a:extLst>
          </p:cNvPr>
          <p:cNvSpPr>
            <a:spLocks noChangeAspect="1"/>
          </p:cNvSpPr>
          <p:nvPr/>
        </p:nvSpPr>
        <p:spPr>
          <a:xfrm>
            <a:off x="10739824"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grpSp>
        <p:nvGrpSpPr>
          <p:cNvPr id="3" name="Grupp 2">
            <a:extLst>
              <a:ext uri="{FF2B5EF4-FFF2-40B4-BE49-F238E27FC236}">
                <a16:creationId xmlns:a16="http://schemas.microsoft.com/office/drawing/2014/main" id="{A42AC955-2A7B-44C6-B955-39650A8A5011}"/>
              </a:ext>
            </a:extLst>
          </p:cNvPr>
          <p:cNvGrpSpPr/>
          <p:nvPr/>
        </p:nvGrpSpPr>
        <p:grpSpPr>
          <a:xfrm>
            <a:off x="-13216" y="2285280"/>
            <a:ext cx="2507617" cy="1181363"/>
            <a:chOff x="65756" y="2090354"/>
            <a:chExt cx="2507617" cy="1181363"/>
          </a:xfrm>
        </p:grpSpPr>
        <p:sp>
          <p:nvSpPr>
            <p:cNvPr id="17" name="TextBox 78">
              <a:extLst>
                <a:ext uri="{FF2B5EF4-FFF2-40B4-BE49-F238E27FC236}">
                  <a16:creationId xmlns:a16="http://schemas.microsoft.com/office/drawing/2014/main" id="{DE5BE2A8-571E-4FCE-99D0-DB9037A166ED}"/>
                </a:ext>
              </a:extLst>
            </p:cNvPr>
            <p:cNvSpPr txBox="1"/>
            <p:nvPr/>
          </p:nvSpPr>
          <p:spPr>
            <a:xfrm>
              <a:off x="65756" y="2090354"/>
              <a:ext cx="2507617"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Arial" panose="020B0604020202020204" pitchFamily="34" charset="0"/>
                </a:rPr>
                <a:t>Tekniska Lösningar I FOKUS</a:t>
              </a:r>
            </a:p>
            <a:p>
              <a:pPr algn="ctr"/>
              <a:r>
                <a:rPr lang="sv-SE" sz="2200" cap="all" dirty="0">
                  <a:solidFill>
                    <a:schemeClr val="bg2"/>
                  </a:solidFill>
                  <a:latin typeface="Franklin Gothic Demi Cond" panose="020B0706030402020204" pitchFamily="34" charset="0"/>
                  <a:ea typeface="Poppins SemiBold" charset="0"/>
                  <a:cs typeface="Arial" panose="020B0604020202020204" pitchFamily="34" charset="0"/>
                </a:rPr>
                <a:t>  </a:t>
              </a:r>
            </a:p>
          </p:txBody>
        </p:sp>
        <p:sp>
          <p:nvSpPr>
            <p:cNvPr id="2" name="Rektangel 1">
              <a:extLst>
                <a:ext uri="{FF2B5EF4-FFF2-40B4-BE49-F238E27FC236}">
                  <a16:creationId xmlns:a16="http://schemas.microsoft.com/office/drawing/2014/main" id="{9A7BDEE2-6233-4302-B140-0D07B70B9054}"/>
                </a:ext>
              </a:extLst>
            </p:cNvPr>
            <p:cNvSpPr/>
            <p:nvPr/>
          </p:nvSpPr>
          <p:spPr>
            <a:xfrm>
              <a:off x="372184" y="2748497"/>
              <a:ext cx="1843773" cy="523220"/>
            </a:xfrm>
            <a:prstGeom prst="rect">
              <a:avLst/>
            </a:prstGeom>
          </p:spPr>
          <p:txBody>
            <a:bodyPr wrap="none">
              <a:spAutoFit/>
            </a:bodyPr>
            <a:lstStyle/>
            <a:p>
              <a:pPr algn="ctr"/>
              <a:r>
                <a:rPr lang="sv-SE" sz="1400" dirty="0">
                  <a:solidFill>
                    <a:srgbClr val="068FB8"/>
                  </a:solidFill>
                  <a:latin typeface="Franklin Gothic Demi Cond"/>
                  <a:ea typeface="Poppins SemiBold" charset="0"/>
                  <a:cs typeface="Poppins SemiBold" charset="0"/>
                </a:rPr>
                <a:t>STRATEGISKA </a:t>
              </a:r>
              <a:br>
                <a:rPr lang="sv-SE" sz="1400" dirty="0">
                  <a:solidFill>
                    <a:srgbClr val="068FB8"/>
                  </a:solidFill>
                  <a:latin typeface="Franklin Gothic Demi Cond"/>
                  <a:ea typeface="Poppins SemiBold" charset="0"/>
                  <a:cs typeface="Poppins SemiBold" charset="0"/>
                </a:rPr>
              </a:br>
              <a:r>
                <a:rPr lang="sv-SE" sz="1400" dirty="0">
                  <a:solidFill>
                    <a:srgbClr val="068FB8"/>
                  </a:solidFill>
                  <a:latin typeface="Franklin Gothic Demi Cond"/>
                  <a:ea typeface="Poppins SemiBold" charset="0"/>
                  <a:cs typeface="Poppins SemiBold" charset="0"/>
                </a:rPr>
                <a:t>FORSKNINGSOMRÅDEN </a:t>
              </a:r>
            </a:p>
          </p:txBody>
        </p:sp>
      </p:grpSp>
      <p:sp>
        <p:nvSpPr>
          <p:cNvPr id="33" name="Rubrik 3">
            <a:extLst>
              <a:ext uri="{FF2B5EF4-FFF2-40B4-BE49-F238E27FC236}">
                <a16:creationId xmlns:a16="http://schemas.microsoft.com/office/drawing/2014/main" id="{A9622762-7AEE-4106-997D-65ACC3B7325D}"/>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Innovationsresan 2010-2019</a:t>
            </a:r>
          </a:p>
        </p:txBody>
      </p:sp>
      <p:grpSp>
        <p:nvGrpSpPr>
          <p:cNvPr id="19" name="Grupp 18">
            <a:extLst>
              <a:ext uri="{FF2B5EF4-FFF2-40B4-BE49-F238E27FC236}">
                <a16:creationId xmlns:a16="http://schemas.microsoft.com/office/drawing/2014/main" id="{E113D710-C702-4ED6-AC57-35F15CD5E4EC}"/>
              </a:ext>
            </a:extLst>
          </p:cNvPr>
          <p:cNvGrpSpPr/>
          <p:nvPr/>
        </p:nvGrpSpPr>
        <p:grpSpPr>
          <a:xfrm>
            <a:off x="4758391" y="3834081"/>
            <a:ext cx="2507617" cy="1038338"/>
            <a:chOff x="4837363" y="3639155"/>
            <a:chExt cx="2507617" cy="1038338"/>
          </a:xfrm>
        </p:grpSpPr>
        <p:sp>
          <p:nvSpPr>
            <p:cNvPr id="20" name="TextBox 78">
              <a:extLst>
                <a:ext uri="{FF2B5EF4-FFF2-40B4-BE49-F238E27FC236}">
                  <a16:creationId xmlns:a16="http://schemas.microsoft.com/office/drawing/2014/main" id="{952D18D7-4751-4D9D-BDB7-D2524AB2BA91}"/>
                </a:ext>
              </a:extLst>
            </p:cNvPr>
            <p:cNvSpPr txBox="1"/>
            <p:nvPr/>
          </p:nvSpPr>
          <p:spPr>
            <a:xfrm>
              <a:off x="4837363" y="3639155"/>
              <a:ext cx="2507617"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Poppins SemiBold" charset="0"/>
                </a:rPr>
                <a:t>MÅNGA aktörer involveras </a:t>
              </a:r>
            </a:p>
          </p:txBody>
        </p:sp>
        <p:sp>
          <p:nvSpPr>
            <p:cNvPr id="21" name="TextBox 79">
              <a:extLst>
                <a:ext uri="{FF2B5EF4-FFF2-40B4-BE49-F238E27FC236}">
                  <a16:creationId xmlns:a16="http://schemas.microsoft.com/office/drawing/2014/main" id="{82868874-2EFD-42F5-8E1D-354E2FE8D7FF}"/>
                </a:ext>
              </a:extLst>
            </p:cNvPr>
            <p:cNvSpPr txBox="1"/>
            <p:nvPr/>
          </p:nvSpPr>
          <p:spPr>
            <a:xfrm>
              <a:off x="4837364" y="4375441"/>
              <a:ext cx="2507616" cy="302052"/>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NÄRINGSLIV, AKADEMI, </a:t>
              </a:r>
              <a:br>
                <a:rPr lang="sv-SE" sz="1400" dirty="0">
                  <a:solidFill>
                    <a:srgbClr val="068FB8"/>
                  </a:solidFill>
                  <a:latin typeface="Franklin Gothic Demi Cond" panose="020B0706030402020204" pitchFamily="34" charset="0"/>
                  <a:ea typeface="Poppins SemiBold" charset="0"/>
                  <a:cs typeface="Poppins SemiBold" charset="0"/>
                </a:rPr>
              </a:br>
              <a:r>
                <a:rPr lang="sv-SE" sz="1400" dirty="0">
                  <a:solidFill>
                    <a:srgbClr val="068FB8"/>
                  </a:solidFill>
                  <a:latin typeface="Franklin Gothic Demi Cond" panose="020B0706030402020204" pitchFamily="34" charset="0"/>
                  <a:ea typeface="Poppins SemiBold" charset="0"/>
                  <a:cs typeface="Poppins SemiBold" charset="0"/>
                </a:rPr>
                <a:t>INSTITUT, OFFENTLIG SEKTOR</a:t>
              </a:r>
            </a:p>
          </p:txBody>
        </p:sp>
      </p:grpSp>
      <p:grpSp>
        <p:nvGrpSpPr>
          <p:cNvPr id="22" name="Grupp 21">
            <a:extLst>
              <a:ext uri="{FF2B5EF4-FFF2-40B4-BE49-F238E27FC236}">
                <a16:creationId xmlns:a16="http://schemas.microsoft.com/office/drawing/2014/main" id="{EEC4186F-18C5-4486-8651-57508476B2EA}"/>
              </a:ext>
            </a:extLst>
          </p:cNvPr>
          <p:cNvGrpSpPr/>
          <p:nvPr/>
        </p:nvGrpSpPr>
        <p:grpSpPr>
          <a:xfrm>
            <a:off x="6138200" y="2360544"/>
            <a:ext cx="3166967" cy="1381538"/>
            <a:chOff x="6217172" y="2165618"/>
            <a:chExt cx="3166967" cy="1381538"/>
          </a:xfrm>
        </p:grpSpPr>
        <p:sp>
          <p:nvSpPr>
            <p:cNvPr id="23" name="TextBox 78">
              <a:extLst>
                <a:ext uri="{FF2B5EF4-FFF2-40B4-BE49-F238E27FC236}">
                  <a16:creationId xmlns:a16="http://schemas.microsoft.com/office/drawing/2014/main" id="{9243377F-E594-4AF4-9051-C2ABD87FD20F}"/>
                </a:ext>
              </a:extLst>
            </p:cNvPr>
            <p:cNvSpPr txBox="1"/>
            <p:nvPr/>
          </p:nvSpPr>
          <p:spPr>
            <a:xfrm>
              <a:off x="6245814" y="2165618"/>
              <a:ext cx="2984325" cy="579754"/>
            </a:xfrm>
            <a:prstGeom prst="rect">
              <a:avLst/>
            </a:prstGeom>
            <a:noFill/>
          </p:spPr>
          <p:txBody>
            <a:bodyPr wrap="square" rtlCol="0" anchor="t" anchorCtr="0">
              <a:noAutofit/>
            </a:bodyPr>
            <a:lstStyle/>
            <a:p>
              <a:pPr algn="ctr"/>
              <a:r>
                <a:rPr lang="sv-SE" sz="2200" cap="all" dirty="0">
                  <a:solidFill>
                    <a:schemeClr val="bg1"/>
                  </a:solidFill>
                  <a:latin typeface="Franklin Gothic Demi Cond"/>
                  <a:ea typeface="Poppins SemiBold" charset="0"/>
                  <a:cs typeface="Poppins SemiBold" charset="0"/>
                </a:rPr>
                <a:t>ÖKAT FOKUS PÅ SAMHÄLLSUTMANINGAR</a:t>
              </a:r>
              <a:endParaRPr lang="sv-SE" sz="2200" cap="all" dirty="0">
                <a:solidFill>
                  <a:schemeClr val="bg1"/>
                </a:solidFill>
                <a:latin typeface="Franklin Gothic Demi Cond" panose="020B0706030402020204" pitchFamily="34" charset="0"/>
                <a:ea typeface="Poppins SemiBold" charset="0"/>
                <a:cs typeface="Poppins SemiBold" charset="0"/>
              </a:endParaRPr>
            </a:p>
          </p:txBody>
        </p:sp>
        <p:sp>
          <p:nvSpPr>
            <p:cNvPr id="32" name="TextBox 79">
              <a:extLst>
                <a:ext uri="{FF2B5EF4-FFF2-40B4-BE49-F238E27FC236}">
                  <a16:creationId xmlns:a16="http://schemas.microsoft.com/office/drawing/2014/main" id="{AF2E8BFE-C376-4E99-BF3E-A55FED6E3640}"/>
                </a:ext>
              </a:extLst>
            </p:cNvPr>
            <p:cNvSpPr txBox="1"/>
            <p:nvPr/>
          </p:nvSpPr>
          <p:spPr>
            <a:xfrm>
              <a:off x="6217172" y="2859066"/>
              <a:ext cx="3166967" cy="688090"/>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SJUTTON PROGRAM IGÅNG</a:t>
              </a:r>
            </a:p>
          </p:txBody>
        </p:sp>
      </p:grpSp>
      <p:sp>
        <p:nvSpPr>
          <p:cNvPr id="35" name="TextBox 79">
            <a:extLst>
              <a:ext uri="{FF2B5EF4-FFF2-40B4-BE49-F238E27FC236}">
                <a16:creationId xmlns:a16="http://schemas.microsoft.com/office/drawing/2014/main" id="{7093A677-0CC5-4EA2-B122-7082FD389C27}"/>
              </a:ext>
            </a:extLst>
          </p:cNvPr>
          <p:cNvSpPr txBox="1"/>
          <p:nvPr/>
        </p:nvSpPr>
        <p:spPr>
          <a:xfrm>
            <a:off x="2568750" y="2285280"/>
            <a:ext cx="3643849" cy="463829"/>
          </a:xfrm>
          <a:prstGeom prst="rect">
            <a:avLst/>
          </a:prstGeom>
          <a:noFill/>
        </p:spPr>
        <p:txBody>
          <a:bodyPr wrap="square" rtlCol="0" anchor="t" anchorCtr="0">
            <a:noAutofit/>
          </a:bodyPr>
          <a:lstStyle/>
          <a:p>
            <a:pPr algn="ctr"/>
            <a:r>
              <a:rPr lang="sv-SE" sz="2200" dirty="0">
                <a:solidFill>
                  <a:schemeClr val="bg1"/>
                </a:solidFill>
                <a:latin typeface="Franklin Gothic Demi Cond"/>
                <a:ea typeface="Poppins SemiBold" charset="0"/>
                <a:cs typeface="Poppins SemiBold" charset="0"/>
              </a:rPr>
              <a:t>STRATEGISKA INNOVATIONSPROGRAM </a:t>
            </a:r>
          </a:p>
          <a:p>
            <a:pPr algn="ctr"/>
            <a:r>
              <a:rPr lang="sv-SE" sz="1400" dirty="0">
                <a:solidFill>
                  <a:srgbClr val="068FB8"/>
                </a:solidFill>
                <a:latin typeface="Franklin Gothic Demi Cond"/>
                <a:ea typeface="Poppins SemiBold" charset="0"/>
                <a:cs typeface="Poppins SemiBold" charset="0"/>
              </a:rPr>
              <a:t>FOKUS STYRKEOMRÅDEN, SAMHÄLLSUTMANINGAR, KONKURRENSKRAFT </a:t>
            </a:r>
            <a:endParaRPr lang="sv-SE" sz="1400" dirty="0">
              <a:solidFill>
                <a:schemeClr val="bg1"/>
              </a:solidFill>
              <a:latin typeface="Franklin Gothic Demi Cond" panose="020B0706030402020204" pitchFamily="34" charset="0"/>
              <a:ea typeface="Poppins SemiBold" charset="0"/>
              <a:cs typeface="Poppins SemiBold" charset="0"/>
            </a:endParaRPr>
          </a:p>
        </p:txBody>
      </p:sp>
    </p:spTree>
    <p:extLst>
      <p:ext uri="{BB962C8B-B14F-4D97-AF65-F5344CB8AC3E}">
        <p14:creationId xmlns:p14="http://schemas.microsoft.com/office/powerpoint/2010/main" val="396273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55296846-967D-4E6A-92A0-139B6E2623E7}"/>
              </a:ext>
            </a:extLst>
          </p:cNvPr>
          <p:cNvSpPr/>
          <p:nvPr/>
        </p:nvSpPr>
        <p:spPr>
          <a:xfrm>
            <a:off x="2702560" y="2783865"/>
            <a:ext cx="6786880" cy="3046988"/>
          </a:xfrm>
          <a:prstGeom prst="rect">
            <a:avLst/>
          </a:prstGeom>
        </p:spPr>
        <p:txBody>
          <a:bodyPr wrap="square">
            <a:spAutoFit/>
          </a:bodyPr>
          <a:lstStyle/>
          <a:p>
            <a:pPr algn="ctr"/>
            <a:r>
              <a:rPr lang="sv-SE" sz="2400" dirty="0">
                <a:solidFill>
                  <a:schemeClr val="bg1"/>
                </a:solidFill>
                <a:latin typeface="Arial" panose="020B0604020202020204" pitchFamily="34" charset="0"/>
                <a:cs typeface="Arial" panose="020B0604020202020204" pitchFamily="34" charset="0"/>
              </a:rPr>
              <a:t>Om tidigare insatser inom programmen fokuserade på teknik, 3D-printing, digitalisering och AI m.m. har perspektivet på senare år primärt rört den systemomställning som krävs för att klara framtida utmaningar.</a:t>
            </a:r>
          </a:p>
          <a:p>
            <a:pPr algn="ctr"/>
            <a:endParaRPr lang="sv-SE" sz="2400" dirty="0">
              <a:solidFill>
                <a:schemeClr val="bg1"/>
              </a:solidFill>
              <a:latin typeface="Arial" panose="020B0604020202020204" pitchFamily="34" charset="0"/>
              <a:cs typeface="Arial" panose="020B0604020202020204" pitchFamily="34" charset="0"/>
            </a:endParaRPr>
          </a:p>
          <a:p>
            <a:pPr algn="ctr"/>
            <a:endParaRPr lang="sv-SE" sz="2400" dirty="0">
              <a:solidFill>
                <a:schemeClr val="bg1"/>
              </a:solidFill>
              <a:latin typeface="Arial" panose="020B0604020202020204" pitchFamily="34" charset="0"/>
              <a:cs typeface="Arial" panose="020B0604020202020204" pitchFamily="34" charset="0"/>
            </a:endParaRPr>
          </a:p>
          <a:p>
            <a:pPr algn="ctr"/>
            <a:endParaRPr lang="sv-SE" sz="2400" dirty="0">
              <a:solidFill>
                <a:schemeClr val="bg1"/>
              </a:solidFill>
              <a:latin typeface="Arial" panose="020B0604020202020204" pitchFamily="34" charset="0"/>
              <a:cs typeface="Arial" panose="020B0604020202020204" pitchFamily="34" charset="0"/>
            </a:endParaRPr>
          </a:p>
        </p:txBody>
      </p:sp>
      <p:sp>
        <p:nvSpPr>
          <p:cNvPr id="9" name="Rubrik 3">
            <a:extLst>
              <a:ext uri="{FF2B5EF4-FFF2-40B4-BE49-F238E27FC236}">
                <a16:creationId xmlns:a16="http://schemas.microsoft.com/office/drawing/2014/main" id="{24084CAC-C7DC-4871-8670-59BEB41399B7}"/>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Ökat fokus på samhällsutmaningar</a:t>
            </a:r>
          </a:p>
        </p:txBody>
      </p:sp>
      <p:sp>
        <p:nvSpPr>
          <p:cNvPr id="7" name="Rektangel 6">
            <a:extLst>
              <a:ext uri="{FF2B5EF4-FFF2-40B4-BE49-F238E27FC236}">
                <a16:creationId xmlns:a16="http://schemas.microsoft.com/office/drawing/2014/main" id="{A2600837-DE98-4E43-A504-E9E7BCE1BCF2}"/>
              </a:ext>
            </a:extLst>
          </p:cNvPr>
          <p:cNvSpPr/>
          <p:nvPr/>
        </p:nvSpPr>
        <p:spPr>
          <a:xfrm>
            <a:off x="5548434" y="1583537"/>
            <a:ext cx="1052660" cy="2400657"/>
          </a:xfrm>
          <a:prstGeom prst="rect">
            <a:avLst/>
          </a:prstGeom>
        </p:spPr>
        <p:txBody>
          <a:bodyPr wrap="none">
            <a:spAutoFit/>
          </a:bodyPr>
          <a:lstStyle/>
          <a:p>
            <a:r>
              <a:rPr lang="sv-SE" sz="15000" b="1" kern="100" spc="-500" dirty="0">
                <a:solidFill>
                  <a:srgbClr val="068FB8"/>
                </a:solidFill>
                <a:latin typeface="Arial" panose="020B0604020202020204" pitchFamily="34" charset="0"/>
                <a:cs typeface="Arial" panose="020B0604020202020204" pitchFamily="34" charset="0"/>
              </a:rPr>
              <a:t>’’</a:t>
            </a:r>
            <a:endParaRPr lang="sv-SE" sz="15000" b="1" kern="100" spc="-500" dirty="0">
              <a:solidFill>
                <a:srgbClr val="068FB8"/>
              </a:solidFill>
            </a:endParaRPr>
          </a:p>
        </p:txBody>
      </p:sp>
    </p:spTree>
    <p:extLst>
      <p:ext uri="{BB962C8B-B14F-4D97-AF65-F5344CB8AC3E}">
        <p14:creationId xmlns:p14="http://schemas.microsoft.com/office/powerpoint/2010/main" val="197634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4" name="Grupp 3">
            <a:extLst>
              <a:ext uri="{FF2B5EF4-FFF2-40B4-BE49-F238E27FC236}">
                <a16:creationId xmlns:a16="http://schemas.microsoft.com/office/drawing/2014/main" id="{DE1D3B8B-E341-4A0B-88AA-22B09BFF9C9D}"/>
              </a:ext>
            </a:extLst>
          </p:cNvPr>
          <p:cNvGrpSpPr/>
          <p:nvPr/>
        </p:nvGrpSpPr>
        <p:grpSpPr>
          <a:xfrm>
            <a:off x="1592818" y="3812203"/>
            <a:ext cx="2367874" cy="1121810"/>
            <a:chOff x="1671790" y="3617277"/>
            <a:chExt cx="2367874" cy="1121810"/>
          </a:xfrm>
        </p:grpSpPr>
        <p:sp>
          <p:nvSpPr>
            <p:cNvPr id="9" name="TextBox 78">
              <a:extLst>
                <a:ext uri="{FF2B5EF4-FFF2-40B4-BE49-F238E27FC236}">
                  <a16:creationId xmlns:a16="http://schemas.microsoft.com/office/drawing/2014/main" id="{EF1E2BB7-6A62-4C8E-B35B-1A63B486F1A4}"/>
                </a:ext>
              </a:extLst>
            </p:cNvPr>
            <p:cNvSpPr txBox="1"/>
            <p:nvPr/>
          </p:nvSpPr>
          <p:spPr>
            <a:xfrm>
              <a:off x="1671790" y="3617277"/>
              <a:ext cx="2367874"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Poppins SemiBold" charset="0"/>
                </a:rPr>
                <a:t>Innovations-agendor </a:t>
              </a:r>
            </a:p>
          </p:txBody>
        </p:sp>
        <p:sp>
          <p:nvSpPr>
            <p:cNvPr id="10" name="TextBox 79">
              <a:extLst>
                <a:ext uri="{FF2B5EF4-FFF2-40B4-BE49-F238E27FC236}">
                  <a16:creationId xmlns:a16="http://schemas.microsoft.com/office/drawing/2014/main" id="{6B9D8327-4E6F-48E6-8BAD-6CFF14DF55EF}"/>
                </a:ext>
              </a:extLst>
            </p:cNvPr>
            <p:cNvSpPr txBox="1"/>
            <p:nvPr/>
          </p:nvSpPr>
          <p:spPr>
            <a:xfrm>
              <a:off x="1789846" y="4346030"/>
              <a:ext cx="2131762" cy="393057"/>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AKTÖRERNA SÄTTER RIKTNING I SAMVERKAN</a:t>
              </a:r>
            </a:p>
          </p:txBody>
        </p:sp>
      </p:grpSp>
      <p:cxnSp>
        <p:nvCxnSpPr>
          <p:cNvPr id="24" name="Rak koppling 23">
            <a:extLst>
              <a:ext uri="{FF2B5EF4-FFF2-40B4-BE49-F238E27FC236}">
                <a16:creationId xmlns:a16="http://schemas.microsoft.com/office/drawing/2014/main" id="{468789DB-8DCC-42CD-9986-AEF2BAFF07A1}"/>
              </a:ext>
            </a:extLst>
          </p:cNvPr>
          <p:cNvCxnSpPr>
            <a:cxnSpLocks/>
            <a:stCxn id="25" idx="6"/>
            <a:endCxn id="31" idx="2"/>
          </p:cNvCxnSpPr>
          <p:nvPr/>
        </p:nvCxnSpPr>
        <p:spPr>
          <a:xfrm>
            <a:off x="1247601" y="3633932"/>
            <a:ext cx="9492223" cy="0"/>
          </a:xfrm>
          <a:prstGeom prst="line">
            <a:avLst/>
          </a:prstGeom>
          <a:solidFill>
            <a:srgbClr val="002D3E"/>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81">
            <a:extLst>
              <a:ext uri="{FF2B5EF4-FFF2-40B4-BE49-F238E27FC236}">
                <a16:creationId xmlns:a16="http://schemas.microsoft.com/office/drawing/2014/main" id="{4BC9B307-9735-4467-8697-830309DFF093}"/>
              </a:ext>
            </a:extLst>
          </p:cNvPr>
          <p:cNvSpPr>
            <a:spLocks noChangeAspect="1"/>
          </p:cNvSpPr>
          <p:nvPr/>
        </p:nvSpPr>
        <p:spPr>
          <a:xfrm>
            <a:off x="1121601"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6" name="Oval 81">
            <a:extLst>
              <a:ext uri="{FF2B5EF4-FFF2-40B4-BE49-F238E27FC236}">
                <a16:creationId xmlns:a16="http://schemas.microsoft.com/office/drawing/2014/main" id="{F70634DA-F498-428D-A77C-DA45B3E4E339}"/>
              </a:ext>
            </a:extLst>
          </p:cNvPr>
          <p:cNvSpPr>
            <a:spLocks noChangeAspect="1"/>
          </p:cNvSpPr>
          <p:nvPr/>
        </p:nvSpPr>
        <p:spPr>
          <a:xfrm>
            <a:off x="2724638"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7" name="Oval 81">
            <a:extLst>
              <a:ext uri="{FF2B5EF4-FFF2-40B4-BE49-F238E27FC236}">
                <a16:creationId xmlns:a16="http://schemas.microsoft.com/office/drawing/2014/main" id="{F7EFA26A-B241-4BE4-94AD-6A65227B39D1}"/>
              </a:ext>
            </a:extLst>
          </p:cNvPr>
          <p:cNvSpPr>
            <a:spLocks noChangeAspect="1"/>
          </p:cNvSpPr>
          <p:nvPr/>
        </p:nvSpPr>
        <p:spPr>
          <a:xfrm>
            <a:off x="4327675"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8" name="Oval 81">
            <a:extLst>
              <a:ext uri="{FF2B5EF4-FFF2-40B4-BE49-F238E27FC236}">
                <a16:creationId xmlns:a16="http://schemas.microsoft.com/office/drawing/2014/main" id="{15AF16C8-B099-4155-AD98-7B8626B656D2}"/>
              </a:ext>
            </a:extLst>
          </p:cNvPr>
          <p:cNvSpPr>
            <a:spLocks noChangeAspect="1"/>
          </p:cNvSpPr>
          <p:nvPr/>
        </p:nvSpPr>
        <p:spPr>
          <a:xfrm>
            <a:off x="5930712"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9" name="Oval 81">
            <a:extLst>
              <a:ext uri="{FF2B5EF4-FFF2-40B4-BE49-F238E27FC236}">
                <a16:creationId xmlns:a16="http://schemas.microsoft.com/office/drawing/2014/main" id="{6AC7C4E8-5F24-4383-A74E-910F78157A09}"/>
              </a:ext>
            </a:extLst>
          </p:cNvPr>
          <p:cNvSpPr>
            <a:spLocks noChangeAspect="1"/>
          </p:cNvSpPr>
          <p:nvPr/>
        </p:nvSpPr>
        <p:spPr>
          <a:xfrm>
            <a:off x="7533749"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Poppins Light" charset="0"/>
            </a:endParaRPr>
          </a:p>
        </p:txBody>
      </p:sp>
      <p:sp>
        <p:nvSpPr>
          <p:cNvPr id="30" name="Oval 81">
            <a:extLst>
              <a:ext uri="{FF2B5EF4-FFF2-40B4-BE49-F238E27FC236}">
                <a16:creationId xmlns:a16="http://schemas.microsoft.com/office/drawing/2014/main" id="{99D76F2A-1808-4725-95D9-C838618C9355}"/>
              </a:ext>
            </a:extLst>
          </p:cNvPr>
          <p:cNvSpPr>
            <a:spLocks noChangeAspect="1"/>
          </p:cNvSpPr>
          <p:nvPr/>
        </p:nvSpPr>
        <p:spPr>
          <a:xfrm>
            <a:off x="9136786"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31" name="Oval 81">
            <a:extLst>
              <a:ext uri="{FF2B5EF4-FFF2-40B4-BE49-F238E27FC236}">
                <a16:creationId xmlns:a16="http://schemas.microsoft.com/office/drawing/2014/main" id="{91BA2FA3-13A2-4ACC-A156-66C273A2F830}"/>
              </a:ext>
            </a:extLst>
          </p:cNvPr>
          <p:cNvSpPr>
            <a:spLocks noChangeAspect="1"/>
          </p:cNvSpPr>
          <p:nvPr/>
        </p:nvSpPr>
        <p:spPr>
          <a:xfrm>
            <a:off x="10739824"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grpSp>
        <p:nvGrpSpPr>
          <p:cNvPr id="3" name="Grupp 2">
            <a:extLst>
              <a:ext uri="{FF2B5EF4-FFF2-40B4-BE49-F238E27FC236}">
                <a16:creationId xmlns:a16="http://schemas.microsoft.com/office/drawing/2014/main" id="{A42AC955-2A7B-44C6-B955-39650A8A5011}"/>
              </a:ext>
            </a:extLst>
          </p:cNvPr>
          <p:cNvGrpSpPr/>
          <p:nvPr/>
        </p:nvGrpSpPr>
        <p:grpSpPr>
          <a:xfrm>
            <a:off x="-13216" y="2285280"/>
            <a:ext cx="2507617" cy="1181363"/>
            <a:chOff x="65756" y="2090354"/>
            <a:chExt cx="2507617" cy="1181363"/>
          </a:xfrm>
        </p:grpSpPr>
        <p:sp>
          <p:nvSpPr>
            <p:cNvPr id="17" name="TextBox 78">
              <a:extLst>
                <a:ext uri="{FF2B5EF4-FFF2-40B4-BE49-F238E27FC236}">
                  <a16:creationId xmlns:a16="http://schemas.microsoft.com/office/drawing/2014/main" id="{DE5BE2A8-571E-4FCE-99D0-DB9037A166ED}"/>
                </a:ext>
              </a:extLst>
            </p:cNvPr>
            <p:cNvSpPr txBox="1"/>
            <p:nvPr/>
          </p:nvSpPr>
          <p:spPr>
            <a:xfrm>
              <a:off x="65756" y="2090354"/>
              <a:ext cx="2507617"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Arial" panose="020B0604020202020204" pitchFamily="34" charset="0"/>
                </a:rPr>
                <a:t>Tekniska Lösningar I FOKUS</a:t>
              </a:r>
            </a:p>
            <a:p>
              <a:pPr algn="ctr"/>
              <a:r>
                <a:rPr lang="sv-SE" sz="2200" cap="all" dirty="0">
                  <a:solidFill>
                    <a:schemeClr val="bg2"/>
                  </a:solidFill>
                  <a:latin typeface="Franklin Gothic Demi Cond" panose="020B0706030402020204" pitchFamily="34" charset="0"/>
                  <a:ea typeface="Poppins SemiBold" charset="0"/>
                  <a:cs typeface="Arial" panose="020B0604020202020204" pitchFamily="34" charset="0"/>
                </a:rPr>
                <a:t>  </a:t>
              </a:r>
            </a:p>
          </p:txBody>
        </p:sp>
        <p:sp>
          <p:nvSpPr>
            <p:cNvPr id="2" name="Rektangel 1">
              <a:extLst>
                <a:ext uri="{FF2B5EF4-FFF2-40B4-BE49-F238E27FC236}">
                  <a16:creationId xmlns:a16="http://schemas.microsoft.com/office/drawing/2014/main" id="{9A7BDEE2-6233-4302-B140-0D07B70B9054}"/>
                </a:ext>
              </a:extLst>
            </p:cNvPr>
            <p:cNvSpPr/>
            <p:nvPr/>
          </p:nvSpPr>
          <p:spPr>
            <a:xfrm>
              <a:off x="372184" y="2748497"/>
              <a:ext cx="1843773" cy="523220"/>
            </a:xfrm>
            <a:prstGeom prst="rect">
              <a:avLst/>
            </a:prstGeom>
          </p:spPr>
          <p:txBody>
            <a:bodyPr wrap="none">
              <a:spAutoFit/>
            </a:bodyPr>
            <a:lstStyle/>
            <a:p>
              <a:pPr algn="ctr"/>
              <a:r>
                <a:rPr lang="sv-SE" sz="1400" dirty="0">
                  <a:solidFill>
                    <a:srgbClr val="068FB8"/>
                  </a:solidFill>
                  <a:latin typeface="Franklin Gothic Demi Cond"/>
                  <a:ea typeface="Poppins SemiBold" charset="0"/>
                  <a:cs typeface="Poppins SemiBold" charset="0"/>
                </a:rPr>
                <a:t>STRATEGISKA </a:t>
              </a:r>
              <a:br>
                <a:rPr lang="sv-SE" sz="1400" dirty="0">
                  <a:solidFill>
                    <a:srgbClr val="068FB8"/>
                  </a:solidFill>
                  <a:latin typeface="Franklin Gothic Demi Cond"/>
                  <a:ea typeface="Poppins SemiBold" charset="0"/>
                  <a:cs typeface="Poppins SemiBold" charset="0"/>
                </a:rPr>
              </a:br>
              <a:r>
                <a:rPr lang="sv-SE" sz="1400" dirty="0">
                  <a:solidFill>
                    <a:srgbClr val="068FB8"/>
                  </a:solidFill>
                  <a:latin typeface="Franklin Gothic Demi Cond"/>
                  <a:ea typeface="Poppins SemiBold" charset="0"/>
                  <a:cs typeface="Poppins SemiBold" charset="0"/>
                </a:rPr>
                <a:t>FORSKNINGSOMRÅDEN </a:t>
              </a:r>
            </a:p>
          </p:txBody>
        </p:sp>
      </p:grpSp>
      <p:sp>
        <p:nvSpPr>
          <p:cNvPr id="33" name="Rubrik 3">
            <a:extLst>
              <a:ext uri="{FF2B5EF4-FFF2-40B4-BE49-F238E27FC236}">
                <a16:creationId xmlns:a16="http://schemas.microsoft.com/office/drawing/2014/main" id="{A9622762-7AEE-4106-997D-65ACC3B7325D}"/>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Innovationsresan 2010-2019</a:t>
            </a:r>
          </a:p>
        </p:txBody>
      </p:sp>
      <p:grpSp>
        <p:nvGrpSpPr>
          <p:cNvPr id="19" name="Grupp 18">
            <a:extLst>
              <a:ext uri="{FF2B5EF4-FFF2-40B4-BE49-F238E27FC236}">
                <a16:creationId xmlns:a16="http://schemas.microsoft.com/office/drawing/2014/main" id="{E113D710-C702-4ED6-AC57-35F15CD5E4EC}"/>
              </a:ext>
            </a:extLst>
          </p:cNvPr>
          <p:cNvGrpSpPr/>
          <p:nvPr/>
        </p:nvGrpSpPr>
        <p:grpSpPr>
          <a:xfrm>
            <a:off x="4758391" y="3834081"/>
            <a:ext cx="2507617" cy="1038338"/>
            <a:chOff x="4837363" y="3639155"/>
            <a:chExt cx="2507617" cy="1038338"/>
          </a:xfrm>
        </p:grpSpPr>
        <p:sp>
          <p:nvSpPr>
            <p:cNvPr id="20" name="TextBox 78">
              <a:extLst>
                <a:ext uri="{FF2B5EF4-FFF2-40B4-BE49-F238E27FC236}">
                  <a16:creationId xmlns:a16="http://schemas.microsoft.com/office/drawing/2014/main" id="{952D18D7-4751-4D9D-BDB7-D2524AB2BA91}"/>
                </a:ext>
              </a:extLst>
            </p:cNvPr>
            <p:cNvSpPr txBox="1"/>
            <p:nvPr/>
          </p:nvSpPr>
          <p:spPr>
            <a:xfrm>
              <a:off x="4837363" y="3639155"/>
              <a:ext cx="2507617"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Poppins SemiBold" charset="0"/>
                </a:rPr>
                <a:t>MÅNGA aktörer involveras </a:t>
              </a:r>
            </a:p>
          </p:txBody>
        </p:sp>
        <p:sp>
          <p:nvSpPr>
            <p:cNvPr id="21" name="TextBox 79">
              <a:extLst>
                <a:ext uri="{FF2B5EF4-FFF2-40B4-BE49-F238E27FC236}">
                  <a16:creationId xmlns:a16="http://schemas.microsoft.com/office/drawing/2014/main" id="{82868874-2EFD-42F5-8E1D-354E2FE8D7FF}"/>
                </a:ext>
              </a:extLst>
            </p:cNvPr>
            <p:cNvSpPr txBox="1"/>
            <p:nvPr/>
          </p:nvSpPr>
          <p:spPr>
            <a:xfrm>
              <a:off x="4837364" y="4375441"/>
              <a:ext cx="2507616" cy="302052"/>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NÄRINGSLIV, AKADEMI, </a:t>
              </a:r>
              <a:br>
                <a:rPr lang="sv-SE" sz="1400" dirty="0">
                  <a:solidFill>
                    <a:srgbClr val="068FB8"/>
                  </a:solidFill>
                  <a:latin typeface="Franklin Gothic Demi Cond" panose="020B0706030402020204" pitchFamily="34" charset="0"/>
                  <a:ea typeface="Poppins SemiBold" charset="0"/>
                  <a:cs typeface="Poppins SemiBold" charset="0"/>
                </a:rPr>
              </a:br>
              <a:r>
                <a:rPr lang="sv-SE" sz="1400" dirty="0">
                  <a:solidFill>
                    <a:srgbClr val="068FB8"/>
                  </a:solidFill>
                  <a:latin typeface="Franklin Gothic Demi Cond" panose="020B0706030402020204" pitchFamily="34" charset="0"/>
                  <a:ea typeface="Poppins SemiBold" charset="0"/>
                  <a:cs typeface="Poppins SemiBold" charset="0"/>
                </a:rPr>
                <a:t>INSTITUT, OFFENTLIG SEKTOR</a:t>
              </a:r>
            </a:p>
          </p:txBody>
        </p:sp>
      </p:grpSp>
      <p:grpSp>
        <p:nvGrpSpPr>
          <p:cNvPr id="22" name="Grupp 21">
            <a:extLst>
              <a:ext uri="{FF2B5EF4-FFF2-40B4-BE49-F238E27FC236}">
                <a16:creationId xmlns:a16="http://schemas.microsoft.com/office/drawing/2014/main" id="{EEC4186F-18C5-4486-8651-57508476B2EA}"/>
              </a:ext>
            </a:extLst>
          </p:cNvPr>
          <p:cNvGrpSpPr/>
          <p:nvPr/>
        </p:nvGrpSpPr>
        <p:grpSpPr>
          <a:xfrm>
            <a:off x="6023059" y="2272488"/>
            <a:ext cx="3166967" cy="1381538"/>
            <a:chOff x="6217172" y="2165618"/>
            <a:chExt cx="3166967" cy="1381538"/>
          </a:xfrm>
        </p:grpSpPr>
        <p:sp>
          <p:nvSpPr>
            <p:cNvPr id="23" name="TextBox 78">
              <a:extLst>
                <a:ext uri="{FF2B5EF4-FFF2-40B4-BE49-F238E27FC236}">
                  <a16:creationId xmlns:a16="http://schemas.microsoft.com/office/drawing/2014/main" id="{9243377F-E594-4AF4-9051-C2ABD87FD20F}"/>
                </a:ext>
              </a:extLst>
            </p:cNvPr>
            <p:cNvSpPr txBox="1"/>
            <p:nvPr/>
          </p:nvSpPr>
          <p:spPr>
            <a:xfrm>
              <a:off x="6245814" y="2165618"/>
              <a:ext cx="2984325" cy="579754"/>
            </a:xfrm>
            <a:prstGeom prst="rect">
              <a:avLst/>
            </a:prstGeom>
            <a:noFill/>
          </p:spPr>
          <p:txBody>
            <a:bodyPr wrap="square" rtlCol="0" anchor="t" anchorCtr="0">
              <a:noAutofit/>
            </a:bodyPr>
            <a:lstStyle/>
            <a:p>
              <a:pPr algn="ctr"/>
              <a:r>
                <a:rPr lang="sv-SE" sz="2200" cap="all" dirty="0">
                  <a:solidFill>
                    <a:schemeClr val="bg1"/>
                  </a:solidFill>
                  <a:latin typeface="Franklin Gothic Demi Cond"/>
                  <a:ea typeface="Poppins SemiBold" charset="0"/>
                  <a:cs typeface="Poppins SemiBold" charset="0"/>
                </a:rPr>
                <a:t>ÖKAT FOKUS PÅ SAMHÄLLSUTMANINGAR</a:t>
              </a:r>
              <a:endParaRPr lang="sv-SE" sz="2200" cap="all" dirty="0">
                <a:solidFill>
                  <a:schemeClr val="bg1"/>
                </a:solidFill>
                <a:latin typeface="Franklin Gothic Demi Cond" panose="020B0706030402020204" pitchFamily="34" charset="0"/>
                <a:ea typeface="Poppins SemiBold" charset="0"/>
                <a:cs typeface="Poppins SemiBold" charset="0"/>
              </a:endParaRPr>
            </a:p>
          </p:txBody>
        </p:sp>
        <p:sp>
          <p:nvSpPr>
            <p:cNvPr id="32" name="TextBox 79">
              <a:extLst>
                <a:ext uri="{FF2B5EF4-FFF2-40B4-BE49-F238E27FC236}">
                  <a16:creationId xmlns:a16="http://schemas.microsoft.com/office/drawing/2014/main" id="{AF2E8BFE-C376-4E99-BF3E-A55FED6E3640}"/>
                </a:ext>
              </a:extLst>
            </p:cNvPr>
            <p:cNvSpPr txBox="1"/>
            <p:nvPr/>
          </p:nvSpPr>
          <p:spPr>
            <a:xfrm>
              <a:off x="6217172" y="2859066"/>
              <a:ext cx="3166967" cy="688090"/>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SJUTTON </a:t>
              </a:r>
              <a:br>
                <a:rPr lang="sv-SE" sz="1400" dirty="0">
                  <a:solidFill>
                    <a:srgbClr val="068FB8"/>
                  </a:solidFill>
                  <a:latin typeface="Franklin Gothic Demi Cond" panose="020B0706030402020204" pitchFamily="34" charset="0"/>
                  <a:ea typeface="Poppins SemiBold" charset="0"/>
                  <a:cs typeface="Poppins SemiBold" charset="0"/>
                </a:rPr>
              </a:br>
              <a:r>
                <a:rPr lang="sv-SE" sz="1400" dirty="0">
                  <a:solidFill>
                    <a:srgbClr val="068FB8"/>
                  </a:solidFill>
                  <a:latin typeface="Franklin Gothic Demi Cond" panose="020B0706030402020204" pitchFamily="34" charset="0"/>
                  <a:ea typeface="Poppins SemiBold" charset="0"/>
                  <a:cs typeface="Poppins SemiBold" charset="0"/>
                </a:rPr>
                <a:t>PROGRAM IGÅNG</a:t>
              </a:r>
            </a:p>
          </p:txBody>
        </p:sp>
      </p:grpSp>
      <p:grpSp>
        <p:nvGrpSpPr>
          <p:cNvPr id="37" name="Grupp 36">
            <a:extLst>
              <a:ext uri="{FF2B5EF4-FFF2-40B4-BE49-F238E27FC236}">
                <a16:creationId xmlns:a16="http://schemas.microsoft.com/office/drawing/2014/main" id="{7A46440D-3462-4444-8DC6-5038BE4E4619}"/>
              </a:ext>
            </a:extLst>
          </p:cNvPr>
          <p:cNvGrpSpPr/>
          <p:nvPr/>
        </p:nvGrpSpPr>
        <p:grpSpPr>
          <a:xfrm>
            <a:off x="7632889" y="3812203"/>
            <a:ext cx="3167915" cy="1162631"/>
            <a:chOff x="7711861" y="3617277"/>
            <a:chExt cx="3167915" cy="1162631"/>
          </a:xfrm>
        </p:grpSpPr>
        <p:sp>
          <p:nvSpPr>
            <p:cNvPr id="38" name="TextBox 78">
              <a:extLst>
                <a:ext uri="{FF2B5EF4-FFF2-40B4-BE49-F238E27FC236}">
                  <a16:creationId xmlns:a16="http://schemas.microsoft.com/office/drawing/2014/main" id="{D89FA184-361B-45A8-B6B0-FD15DC3B2022}"/>
                </a:ext>
              </a:extLst>
            </p:cNvPr>
            <p:cNvSpPr txBox="1"/>
            <p:nvPr/>
          </p:nvSpPr>
          <p:spPr>
            <a:xfrm>
              <a:off x="7711861" y="3617277"/>
              <a:ext cx="3167915" cy="397458"/>
            </a:xfrm>
            <a:prstGeom prst="rect">
              <a:avLst/>
            </a:prstGeom>
            <a:noFill/>
          </p:spPr>
          <p:txBody>
            <a:bodyPr wrap="square" rtlCol="0" anchor="t" anchorCtr="0">
              <a:noAutofit/>
            </a:bodyPr>
            <a:lstStyle/>
            <a:p>
              <a:pPr algn="ctr"/>
              <a:r>
                <a:rPr lang="sv-SE" sz="2200" cap="all" dirty="0">
                  <a:solidFill>
                    <a:schemeClr val="bg1"/>
                  </a:solidFill>
                  <a:latin typeface="Franklin Gothic Demi Cond"/>
                  <a:ea typeface="Poppins SemiBold" charset="0"/>
                  <a:cs typeface="Poppins SemiBold" charset="0"/>
                </a:rPr>
                <a:t>Samverkansprogram</a:t>
              </a:r>
              <a:br>
                <a:rPr lang="sv-SE" sz="2200" cap="all" dirty="0">
                  <a:solidFill>
                    <a:schemeClr val="bg1"/>
                  </a:solidFill>
                  <a:latin typeface="Franklin Gothic Demi Cond"/>
                  <a:ea typeface="Poppins SemiBold" charset="0"/>
                  <a:cs typeface="Poppins SemiBold" charset="0"/>
                </a:rPr>
              </a:br>
              <a:r>
                <a:rPr lang="sv-SE" sz="2200" cap="all" dirty="0">
                  <a:solidFill>
                    <a:schemeClr val="bg1"/>
                  </a:solidFill>
                  <a:latin typeface="Franklin Gothic Demi Cond"/>
                  <a:ea typeface="Poppins SemiBold" charset="0"/>
                  <a:cs typeface="Poppins SemiBold" charset="0"/>
                </a:rPr>
                <a:t>GER PRIORITERINGAR</a:t>
              </a:r>
              <a:endParaRPr lang="sv-SE" sz="2200" cap="all" dirty="0">
                <a:solidFill>
                  <a:schemeClr val="bg1"/>
                </a:solidFill>
                <a:latin typeface="Franklin Gothic Demi Cond" panose="020B0706030402020204" pitchFamily="34" charset="0"/>
                <a:ea typeface="Poppins SemiBold" charset="0"/>
                <a:cs typeface="Poppins SemiBold" charset="0"/>
              </a:endParaRPr>
            </a:p>
          </p:txBody>
        </p:sp>
        <p:sp>
          <p:nvSpPr>
            <p:cNvPr id="39" name="TextBox 79">
              <a:extLst>
                <a:ext uri="{FF2B5EF4-FFF2-40B4-BE49-F238E27FC236}">
                  <a16:creationId xmlns:a16="http://schemas.microsoft.com/office/drawing/2014/main" id="{4F099631-A462-4A6C-A309-3AA0F179CCDC}"/>
                </a:ext>
              </a:extLst>
            </p:cNvPr>
            <p:cNvSpPr txBox="1"/>
            <p:nvPr/>
          </p:nvSpPr>
          <p:spPr>
            <a:xfrm>
              <a:off x="7960317" y="4382450"/>
              <a:ext cx="2732432" cy="397458"/>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KRAFTSAMLING KRING FEM STYRKEOMRÅDEN</a:t>
              </a:r>
            </a:p>
          </p:txBody>
        </p:sp>
      </p:grpSp>
      <p:sp>
        <p:nvSpPr>
          <p:cNvPr id="35" name="TextBox 79">
            <a:extLst>
              <a:ext uri="{FF2B5EF4-FFF2-40B4-BE49-F238E27FC236}">
                <a16:creationId xmlns:a16="http://schemas.microsoft.com/office/drawing/2014/main" id="{0A174F7B-B4AE-4042-B11D-ADBC85C5F959}"/>
              </a:ext>
            </a:extLst>
          </p:cNvPr>
          <p:cNvSpPr txBox="1"/>
          <p:nvPr/>
        </p:nvSpPr>
        <p:spPr>
          <a:xfrm>
            <a:off x="2568750" y="2285280"/>
            <a:ext cx="3643849" cy="463829"/>
          </a:xfrm>
          <a:prstGeom prst="rect">
            <a:avLst/>
          </a:prstGeom>
          <a:noFill/>
        </p:spPr>
        <p:txBody>
          <a:bodyPr wrap="square" rtlCol="0" anchor="t" anchorCtr="0">
            <a:noAutofit/>
          </a:bodyPr>
          <a:lstStyle/>
          <a:p>
            <a:pPr algn="ctr"/>
            <a:r>
              <a:rPr lang="sv-SE" sz="2200" dirty="0">
                <a:solidFill>
                  <a:schemeClr val="bg1"/>
                </a:solidFill>
                <a:latin typeface="Franklin Gothic Demi Cond"/>
                <a:ea typeface="Poppins SemiBold" charset="0"/>
                <a:cs typeface="Poppins SemiBold" charset="0"/>
              </a:rPr>
              <a:t>STRATEGISKA INNOVATIONSPROGRAM </a:t>
            </a:r>
          </a:p>
          <a:p>
            <a:pPr algn="ctr"/>
            <a:r>
              <a:rPr lang="sv-SE" sz="1400" dirty="0">
                <a:solidFill>
                  <a:srgbClr val="068FB8"/>
                </a:solidFill>
                <a:latin typeface="Franklin Gothic Demi Cond"/>
                <a:ea typeface="Poppins SemiBold" charset="0"/>
                <a:cs typeface="Poppins SemiBold" charset="0"/>
              </a:rPr>
              <a:t>FOKUS STYRKEOMRÅDEN, SAMHÄLLSUTMANINGAR, KONKURRENSKRAFT </a:t>
            </a:r>
            <a:endParaRPr lang="sv-SE" sz="1400" dirty="0">
              <a:solidFill>
                <a:schemeClr val="bg1"/>
              </a:solidFill>
              <a:latin typeface="Franklin Gothic Demi Cond" panose="020B0706030402020204" pitchFamily="34" charset="0"/>
              <a:ea typeface="Poppins SemiBold" charset="0"/>
              <a:cs typeface="Poppins SemiBold" charset="0"/>
            </a:endParaRPr>
          </a:p>
        </p:txBody>
      </p:sp>
    </p:spTree>
    <p:extLst>
      <p:ext uri="{BB962C8B-B14F-4D97-AF65-F5344CB8AC3E}">
        <p14:creationId xmlns:p14="http://schemas.microsoft.com/office/powerpoint/2010/main" val="95477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55296846-967D-4E6A-92A0-139B6E2623E7}"/>
              </a:ext>
            </a:extLst>
          </p:cNvPr>
          <p:cNvSpPr/>
          <p:nvPr/>
        </p:nvSpPr>
        <p:spPr>
          <a:xfrm>
            <a:off x="2702560" y="2613392"/>
            <a:ext cx="6786880" cy="461665"/>
          </a:xfrm>
          <a:prstGeom prst="rect">
            <a:avLst/>
          </a:prstGeom>
        </p:spPr>
        <p:txBody>
          <a:bodyPr wrap="square">
            <a:spAutoFit/>
          </a:bodyPr>
          <a:lstStyle/>
          <a:p>
            <a:pPr algn="ctr"/>
            <a:endParaRPr lang="sv-SE" sz="2400" dirty="0">
              <a:solidFill>
                <a:schemeClr val="bg1"/>
              </a:solidFill>
              <a:latin typeface="Arial" panose="020B0604020202020204" pitchFamily="34" charset="0"/>
              <a:cs typeface="Arial" panose="020B0604020202020204" pitchFamily="34" charset="0"/>
            </a:endParaRPr>
          </a:p>
        </p:txBody>
      </p:sp>
      <p:sp>
        <p:nvSpPr>
          <p:cNvPr id="9" name="Rubrik 3">
            <a:extLst>
              <a:ext uri="{FF2B5EF4-FFF2-40B4-BE49-F238E27FC236}">
                <a16:creationId xmlns:a16="http://schemas.microsoft.com/office/drawing/2014/main" id="{24084CAC-C7DC-4871-8670-59BEB41399B7}"/>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Samverkansprogram ger prioriteringar</a:t>
            </a:r>
          </a:p>
        </p:txBody>
      </p:sp>
      <p:sp>
        <p:nvSpPr>
          <p:cNvPr id="7" name="Rektangel 6">
            <a:extLst>
              <a:ext uri="{FF2B5EF4-FFF2-40B4-BE49-F238E27FC236}">
                <a16:creationId xmlns:a16="http://schemas.microsoft.com/office/drawing/2014/main" id="{D551C6CD-3642-43D2-BE47-8BEB0CD5304F}"/>
              </a:ext>
            </a:extLst>
          </p:cNvPr>
          <p:cNvSpPr/>
          <p:nvPr/>
        </p:nvSpPr>
        <p:spPr>
          <a:xfrm>
            <a:off x="2702560" y="2951947"/>
            <a:ext cx="6786880" cy="830997"/>
          </a:xfrm>
          <a:prstGeom prst="rect">
            <a:avLst/>
          </a:prstGeom>
        </p:spPr>
        <p:txBody>
          <a:bodyPr wrap="square">
            <a:spAutoFit/>
          </a:bodyPr>
          <a:lstStyle/>
          <a:p>
            <a:pPr algn="ctr"/>
            <a:r>
              <a:rPr lang="sv-SE" sz="2400" dirty="0">
                <a:solidFill>
                  <a:schemeClr val="bg1"/>
                </a:solidFill>
                <a:latin typeface="Arial" panose="020B0604020202020204" pitchFamily="34" charset="0"/>
                <a:cs typeface="Arial" panose="020B0604020202020204" pitchFamily="34" charset="0"/>
              </a:rPr>
              <a:t>I praktiken en stor satsning på de strategiska innovationsprogrammen.</a:t>
            </a:r>
          </a:p>
        </p:txBody>
      </p:sp>
      <p:sp>
        <p:nvSpPr>
          <p:cNvPr id="8" name="Rektangel 7">
            <a:extLst>
              <a:ext uri="{FF2B5EF4-FFF2-40B4-BE49-F238E27FC236}">
                <a16:creationId xmlns:a16="http://schemas.microsoft.com/office/drawing/2014/main" id="{59227BE6-01DF-4759-A502-F48093F20E97}"/>
              </a:ext>
            </a:extLst>
          </p:cNvPr>
          <p:cNvSpPr/>
          <p:nvPr/>
        </p:nvSpPr>
        <p:spPr>
          <a:xfrm>
            <a:off x="5548434" y="1583537"/>
            <a:ext cx="1052660" cy="2400657"/>
          </a:xfrm>
          <a:prstGeom prst="rect">
            <a:avLst/>
          </a:prstGeom>
        </p:spPr>
        <p:txBody>
          <a:bodyPr wrap="none">
            <a:spAutoFit/>
          </a:bodyPr>
          <a:lstStyle/>
          <a:p>
            <a:r>
              <a:rPr lang="sv-SE" sz="15000" b="1" kern="100" spc="-500" dirty="0">
                <a:solidFill>
                  <a:srgbClr val="068FB8"/>
                </a:solidFill>
                <a:latin typeface="Arial" panose="020B0604020202020204" pitchFamily="34" charset="0"/>
                <a:cs typeface="Arial" panose="020B0604020202020204" pitchFamily="34" charset="0"/>
              </a:rPr>
              <a:t>’’</a:t>
            </a:r>
            <a:endParaRPr lang="sv-SE" sz="15000" b="1" kern="100" spc="-500" dirty="0">
              <a:solidFill>
                <a:srgbClr val="068FB8"/>
              </a:solidFill>
            </a:endParaRPr>
          </a:p>
        </p:txBody>
      </p:sp>
    </p:spTree>
    <p:extLst>
      <p:ext uri="{BB962C8B-B14F-4D97-AF65-F5344CB8AC3E}">
        <p14:creationId xmlns:p14="http://schemas.microsoft.com/office/powerpoint/2010/main" val="255045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4" name="Grupp 3">
            <a:extLst>
              <a:ext uri="{FF2B5EF4-FFF2-40B4-BE49-F238E27FC236}">
                <a16:creationId xmlns:a16="http://schemas.microsoft.com/office/drawing/2014/main" id="{DE1D3B8B-E341-4A0B-88AA-22B09BFF9C9D}"/>
              </a:ext>
            </a:extLst>
          </p:cNvPr>
          <p:cNvGrpSpPr/>
          <p:nvPr/>
        </p:nvGrpSpPr>
        <p:grpSpPr>
          <a:xfrm>
            <a:off x="1592818" y="3812203"/>
            <a:ext cx="2367874" cy="1121810"/>
            <a:chOff x="1671790" y="3617277"/>
            <a:chExt cx="2367874" cy="1121810"/>
          </a:xfrm>
        </p:grpSpPr>
        <p:sp>
          <p:nvSpPr>
            <p:cNvPr id="9" name="TextBox 78">
              <a:extLst>
                <a:ext uri="{FF2B5EF4-FFF2-40B4-BE49-F238E27FC236}">
                  <a16:creationId xmlns:a16="http://schemas.microsoft.com/office/drawing/2014/main" id="{EF1E2BB7-6A62-4C8E-B35B-1A63B486F1A4}"/>
                </a:ext>
              </a:extLst>
            </p:cNvPr>
            <p:cNvSpPr txBox="1"/>
            <p:nvPr/>
          </p:nvSpPr>
          <p:spPr>
            <a:xfrm>
              <a:off x="1671790" y="3617277"/>
              <a:ext cx="2367874"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Poppins SemiBold" charset="0"/>
                </a:rPr>
                <a:t>Innovations-agendor </a:t>
              </a:r>
            </a:p>
          </p:txBody>
        </p:sp>
        <p:sp>
          <p:nvSpPr>
            <p:cNvPr id="10" name="TextBox 79">
              <a:extLst>
                <a:ext uri="{FF2B5EF4-FFF2-40B4-BE49-F238E27FC236}">
                  <a16:creationId xmlns:a16="http://schemas.microsoft.com/office/drawing/2014/main" id="{6B9D8327-4E6F-48E6-8BAD-6CFF14DF55EF}"/>
                </a:ext>
              </a:extLst>
            </p:cNvPr>
            <p:cNvSpPr txBox="1"/>
            <p:nvPr/>
          </p:nvSpPr>
          <p:spPr>
            <a:xfrm>
              <a:off x="1789846" y="4346030"/>
              <a:ext cx="2131762" cy="393057"/>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AKTÖRERNA SÄTTER RIKTNING I SAMVERKAN</a:t>
              </a:r>
            </a:p>
          </p:txBody>
        </p:sp>
      </p:grpSp>
      <p:cxnSp>
        <p:nvCxnSpPr>
          <p:cNvPr id="24" name="Rak koppling 23">
            <a:extLst>
              <a:ext uri="{FF2B5EF4-FFF2-40B4-BE49-F238E27FC236}">
                <a16:creationId xmlns:a16="http://schemas.microsoft.com/office/drawing/2014/main" id="{468789DB-8DCC-42CD-9986-AEF2BAFF07A1}"/>
              </a:ext>
            </a:extLst>
          </p:cNvPr>
          <p:cNvCxnSpPr>
            <a:cxnSpLocks/>
            <a:stCxn id="25" idx="6"/>
            <a:endCxn id="31" idx="2"/>
          </p:cNvCxnSpPr>
          <p:nvPr/>
        </p:nvCxnSpPr>
        <p:spPr>
          <a:xfrm>
            <a:off x="1247601" y="3633932"/>
            <a:ext cx="9492223" cy="0"/>
          </a:xfrm>
          <a:prstGeom prst="line">
            <a:avLst/>
          </a:prstGeom>
          <a:solidFill>
            <a:srgbClr val="002D3E"/>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81">
            <a:extLst>
              <a:ext uri="{FF2B5EF4-FFF2-40B4-BE49-F238E27FC236}">
                <a16:creationId xmlns:a16="http://schemas.microsoft.com/office/drawing/2014/main" id="{4BC9B307-9735-4467-8697-830309DFF093}"/>
              </a:ext>
            </a:extLst>
          </p:cNvPr>
          <p:cNvSpPr>
            <a:spLocks noChangeAspect="1"/>
          </p:cNvSpPr>
          <p:nvPr/>
        </p:nvSpPr>
        <p:spPr>
          <a:xfrm>
            <a:off x="1121601"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6" name="Oval 81">
            <a:extLst>
              <a:ext uri="{FF2B5EF4-FFF2-40B4-BE49-F238E27FC236}">
                <a16:creationId xmlns:a16="http://schemas.microsoft.com/office/drawing/2014/main" id="{F70634DA-F498-428D-A77C-DA45B3E4E339}"/>
              </a:ext>
            </a:extLst>
          </p:cNvPr>
          <p:cNvSpPr>
            <a:spLocks noChangeAspect="1"/>
          </p:cNvSpPr>
          <p:nvPr/>
        </p:nvSpPr>
        <p:spPr>
          <a:xfrm>
            <a:off x="2724638"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7" name="Oval 81">
            <a:extLst>
              <a:ext uri="{FF2B5EF4-FFF2-40B4-BE49-F238E27FC236}">
                <a16:creationId xmlns:a16="http://schemas.microsoft.com/office/drawing/2014/main" id="{F7EFA26A-B241-4BE4-94AD-6A65227B39D1}"/>
              </a:ext>
            </a:extLst>
          </p:cNvPr>
          <p:cNvSpPr>
            <a:spLocks noChangeAspect="1"/>
          </p:cNvSpPr>
          <p:nvPr/>
        </p:nvSpPr>
        <p:spPr>
          <a:xfrm>
            <a:off x="4327675"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8" name="Oval 81">
            <a:extLst>
              <a:ext uri="{FF2B5EF4-FFF2-40B4-BE49-F238E27FC236}">
                <a16:creationId xmlns:a16="http://schemas.microsoft.com/office/drawing/2014/main" id="{15AF16C8-B099-4155-AD98-7B8626B656D2}"/>
              </a:ext>
            </a:extLst>
          </p:cNvPr>
          <p:cNvSpPr>
            <a:spLocks noChangeAspect="1"/>
          </p:cNvSpPr>
          <p:nvPr/>
        </p:nvSpPr>
        <p:spPr>
          <a:xfrm>
            <a:off x="5930712"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9" name="Oval 81">
            <a:extLst>
              <a:ext uri="{FF2B5EF4-FFF2-40B4-BE49-F238E27FC236}">
                <a16:creationId xmlns:a16="http://schemas.microsoft.com/office/drawing/2014/main" id="{6AC7C4E8-5F24-4383-A74E-910F78157A09}"/>
              </a:ext>
            </a:extLst>
          </p:cNvPr>
          <p:cNvSpPr>
            <a:spLocks noChangeAspect="1"/>
          </p:cNvSpPr>
          <p:nvPr/>
        </p:nvSpPr>
        <p:spPr>
          <a:xfrm>
            <a:off x="7533749"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Poppins Light" charset="0"/>
            </a:endParaRPr>
          </a:p>
        </p:txBody>
      </p:sp>
      <p:sp>
        <p:nvSpPr>
          <p:cNvPr id="30" name="Oval 81">
            <a:extLst>
              <a:ext uri="{FF2B5EF4-FFF2-40B4-BE49-F238E27FC236}">
                <a16:creationId xmlns:a16="http://schemas.microsoft.com/office/drawing/2014/main" id="{99D76F2A-1808-4725-95D9-C838618C9355}"/>
              </a:ext>
            </a:extLst>
          </p:cNvPr>
          <p:cNvSpPr>
            <a:spLocks noChangeAspect="1"/>
          </p:cNvSpPr>
          <p:nvPr/>
        </p:nvSpPr>
        <p:spPr>
          <a:xfrm>
            <a:off x="9136786"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31" name="Oval 81">
            <a:extLst>
              <a:ext uri="{FF2B5EF4-FFF2-40B4-BE49-F238E27FC236}">
                <a16:creationId xmlns:a16="http://schemas.microsoft.com/office/drawing/2014/main" id="{91BA2FA3-13A2-4ACC-A156-66C273A2F830}"/>
              </a:ext>
            </a:extLst>
          </p:cNvPr>
          <p:cNvSpPr>
            <a:spLocks noChangeAspect="1"/>
          </p:cNvSpPr>
          <p:nvPr/>
        </p:nvSpPr>
        <p:spPr>
          <a:xfrm>
            <a:off x="10739824"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grpSp>
        <p:nvGrpSpPr>
          <p:cNvPr id="3" name="Grupp 2">
            <a:extLst>
              <a:ext uri="{FF2B5EF4-FFF2-40B4-BE49-F238E27FC236}">
                <a16:creationId xmlns:a16="http://schemas.microsoft.com/office/drawing/2014/main" id="{A42AC955-2A7B-44C6-B955-39650A8A5011}"/>
              </a:ext>
            </a:extLst>
          </p:cNvPr>
          <p:cNvGrpSpPr/>
          <p:nvPr/>
        </p:nvGrpSpPr>
        <p:grpSpPr>
          <a:xfrm>
            <a:off x="-13216" y="2285280"/>
            <a:ext cx="2507617" cy="1181363"/>
            <a:chOff x="65756" y="2090354"/>
            <a:chExt cx="2507617" cy="1181363"/>
          </a:xfrm>
        </p:grpSpPr>
        <p:sp>
          <p:nvSpPr>
            <p:cNvPr id="17" name="TextBox 78">
              <a:extLst>
                <a:ext uri="{FF2B5EF4-FFF2-40B4-BE49-F238E27FC236}">
                  <a16:creationId xmlns:a16="http://schemas.microsoft.com/office/drawing/2014/main" id="{DE5BE2A8-571E-4FCE-99D0-DB9037A166ED}"/>
                </a:ext>
              </a:extLst>
            </p:cNvPr>
            <p:cNvSpPr txBox="1"/>
            <p:nvPr/>
          </p:nvSpPr>
          <p:spPr>
            <a:xfrm>
              <a:off x="65756" y="2090354"/>
              <a:ext cx="2507617"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Arial" panose="020B0604020202020204" pitchFamily="34" charset="0"/>
                </a:rPr>
                <a:t>Tekniska Lösningar I FOKUS</a:t>
              </a:r>
            </a:p>
            <a:p>
              <a:pPr algn="ctr"/>
              <a:r>
                <a:rPr lang="sv-SE" sz="2200" cap="all" dirty="0">
                  <a:solidFill>
                    <a:schemeClr val="bg2"/>
                  </a:solidFill>
                  <a:latin typeface="Franklin Gothic Demi Cond" panose="020B0706030402020204" pitchFamily="34" charset="0"/>
                  <a:ea typeface="Poppins SemiBold" charset="0"/>
                  <a:cs typeface="Arial" panose="020B0604020202020204" pitchFamily="34" charset="0"/>
                </a:rPr>
                <a:t>  </a:t>
              </a:r>
            </a:p>
          </p:txBody>
        </p:sp>
        <p:sp>
          <p:nvSpPr>
            <p:cNvPr id="2" name="Rektangel 1">
              <a:extLst>
                <a:ext uri="{FF2B5EF4-FFF2-40B4-BE49-F238E27FC236}">
                  <a16:creationId xmlns:a16="http://schemas.microsoft.com/office/drawing/2014/main" id="{9A7BDEE2-6233-4302-B140-0D07B70B9054}"/>
                </a:ext>
              </a:extLst>
            </p:cNvPr>
            <p:cNvSpPr/>
            <p:nvPr/>
          </p:nvSpPr>
          <p:spPr>
            <a:xfrm>
              <a:off x="372184" y="2748497"/>
              <a:ext cx="1843773" cy="523220"/>
            </a:xfrm>
            <a:prstGeom prst="rect">
              <a:avLst/>
            </a:prstGeom>
          </p:spPr>
          <p:txBody>
            <a:bodyPr wrap="none">
              <a:spAutoFit/>
            </a:bodyPr>
            <a:lstStyle/>
            <a:p>
              <a:pPr algn="ctr"/>
              <a:r>
                <a:rPr lang="sv-SE" sz="1400" dirty="0">
                  <a:solidFill>
                    <a:srgbClr val="068FB8"/>
                  </a:solidFill>
                  <a:latin typeface="Franklin Gothic Demi Cond"/>
                  <a:ea typeface="Poppins SemiBold" charset="0"/>
                  <a:cs typeface="Poppins SemiBold" charset="0"/>
                </a:rPr>
                <a:t>STRATEGISKA </a:t>
              </a:r>
              <a:br>
                <a:rPr lang="sv-SE" sz="1400" dirty="0">
                  <a:solidFill>
                    <a:srgbClr val="068FB8"/>
                  </a:solidFill>
                  <a:latin typeface="Franklin Gothic Demi Cond"/>
                  <a:ea typeface="Poppins SemiBold" charset="0"/>
                  <a:cs typeface="Poppins SemiBold" charset="0"/>
                </a:rPr>
              </a:br>
              <a:r>
                <a:rPr lang="sv-SE" sz="1400" dirty="0">
                  <a:solidFill>
                    <a:srgbClr val="068FB8"/>
                  </a:solidFill>
                  <a:latin typeface="Franklin Gothic Demi Cond"/>
                  <a:ea typeface="Poppins SemiBold" charset="0"/>
                  <a:cs typeface="Poppins SemiBold" charset="0"/>
                </a:rPr>
                <a:t>FORSKNINGSOMRÅDEN </a:t>
              </a:r>
            </a:p>
          </p:txBody>
        </p:sp>
      </p:grpSp>
      <p:sp>
        <p:nvSpPr>
          <p:cNvPr id="33" name="Rubrik 3">
            <a:extLst>
              <a:ext uri="{FF2B5EF4-FFF2-40B4-BE49-F238E27FC236}">
                <a16:creationId xmlns:a16="http://schemas.microsoft.com/office/drawing/2014/main" id="{A9622762-7AEE-4106-997D-65ACC3B7325D}"/>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Innovationsresan 2010-2019</a:t>
            </a:r>
          </a:p>
        </p:txBody>
      </p:sp>
      <p:grpSp>
        <p:nvGrpSpPr>
          <p:cNvPr id="19" name="Grupp 18">
            <a:extLst>
              <a:ext uri="{FF2B5EF4-FFF2-40B4-BE49-F238E27FC236}">
                <a16:creationId xmlns:a16="http://schemas.microsoft.com/office/drawing/2014/main" id="{E113D710-C702-4ED6-AC57-35F15CD5E4EC}"/>
              </a:ext>
            </a:extLst>
          </p:cNvPr>
          <p:cNvGrpSpPr/>
          <p:nvPr/>
        </p:nvGrpSpPr>
        <p:grpSpPr>
          <a:xfrm>
            <a:off x="4758391" y="3834081"/>
            <a:ext cx="2507617" cy="1038338"/>
            <a:chOff x="4837363" y="3639155"/>
            <a:chExt cx="2507617" cy="1038338"/>
          </a:xfrm>
        </p:grpSpPr>
        <p:sp>
          <p:nvSpPr>
            <p:cNvPr id="20" name="TextBox 78">
              <a:extLst>
                <a:ext uri="{FF2B5EF4-FFF2-40B4-BE49-F238E27FC236}">
                  <a16:creationId xmlns:a16="http://schemas.microsoft.com/office/drawing/2014/main" id="{952D18D7-4751-4D9D-BDB7-D2524AB2BA91}"/>
                </a:ext>
              </a:extLst>
            </p:cNvPr>
            <p:cNvSpPr txBox="1"/>
            <p:nvPr/>
          </p:nvSpPr>
          <p:spPr>
            <a:xfrm>
              <a:off x="4837363" y="3639155"/>
              <a:ext cx="2507617"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Poppins SemiBold" charset="0"/>
                </a:rPr>
                <a:t>MÅNGA aktörer involveras </a:t>
              </a:r>
            </a:p>
          </p:txBody>
        </p:sp>
        <p:sp>
          <p:nvSpPr>
            <p:cNvPr id="21" name="TextBox 79">
              <a:extLst>
                <a:ext uri="{FF2B5EF4-FFF2-40B4-BE49-F238E27FC236}">
                  <a16:creationId xmlns:a16="http://schemas.microsoft.com/office/drawing/2014/main" id="{82868874-2EFD-42F5-8E1D-354E2FE8D7FF}"/>
                </a:ext>
              </a:extLst>
            </p:cNvPr>
            <p:cNvSpPr txBox="1"/>
            <p:nvPr/>
          </p:nvSpPr>
          <p:spPr>
            <a:xfrm>
              <a:off x="4837364" y="4375441"/>
              <a:ext cx="2507616" cy="302052"/>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NÄRINGSLIV, AKADEMI, </a:t>
              </a:r>
              <a:br>
                <a:rPr lang="sv-SE" sz="1400" dirty="0">
                  <a:solidFill>
                    <a:srgbClr val="068FB8"/>
                  </a:solidFill>
                  <a:latin typeface="Franklin Gothic Demi Cond" panose="020B0706030402020204" pitchFamily="34" charset="0"/>
                  <a:ea typeface="Poppins SemiBold" charset="0"/>
                  <a:cs typeface="Poppins SemiBold" charset="0"/>
                </a:rPr>
              </a:br>
              <a:r>
                <a:rPr lang="sv-SE" sz="1400" dirty="0">
                  <a:solidFill>
                    <a:srgbClr val="068FB8"/>
                  </a:solidFill>
                  <a:latin typeface="Franklin Gothic Demi Cond" panose="020B0706030402020204" pitchFamily="34" charset="0"/>
                  <a:ea typeface="Poppins SemiBold" charset="0"/>
                  <a:cs typeface="Poppins SemiBold" charset="0"/>
                </a:rPr>
                <a:t>INSTITUT, OFFENTLIG SEKTOR</a:t>
              </a:r>
            </a:p>
          </p:txBody>
        </p:sp>
      </p:grpSp>
      <p:grpSp>
        <p:nvGrpSpPr>
          <p:cNvPr id="22" name="Grupp 21">
            <a:extLst>
              <a:ext uri="{FF2B5EF4-FFF2-40B4-BE49-F238E27FC236}">
                <a16:creationId xmlns:a16="http://schemas.microsoft.com/office/drawing/2014/main" id="{EEC4186F-18C5-4486-8651-57508476B2EA}"/>
              </a:ext>
            </a:extLst>
          </p:cNvPr>
          <p:cNvGrpSpPr/>
          <p:nvPr/>
        </p:nvGrpSpPr>
        <p:grpSpPr>
          <a:xfrm>
            <a:off x="6016286" y="2272495"/>
            <a:ext cx="3166967" cy="1381538"/>
            <a:chOff x="6217172" y="2165618"/>
            <a:chExt cx="3166967" cy="1381538"/>
          </a:xfrm>
        </p:grpSpPr>
        <p:sp>
          <p:nvSpPr>
            <p:cNvPr id="23" name="TextBox 78">
              <a:extLst>
                <a:ext uri="{FF2B5EF4-FFF2-40B4-BE49-F238E27FC236}">
                  <a16:creationId xmlns:a16="http://schemas.microsoft.com/office/drawing/2014/main" id="{9243377F-E594-4AF4-9051-C2ABD87FD20F}"/>
                </a:ext>
              </a:extLst>
            </p:cNvPr>
            <p:cNvSpPr txBox="1"/>
            <p:nvPr/>
          </p:nvSpPr>
          <p:spPr>
            <a:xfrm>
              <a:off x="6245814" y="2165618"/>
              <a:ext cx="2984325" cy="579754"/>
            </a:xfrm>
            <a:prstGeom prst="rect">
              <a:avLst/>
            </a:prstGeom>
            <a:noFill/>
          </p:spPr>
          <p:txBody>
            <a:bodyPr wrap="square" rtlCol="0" anchor="t" anchorCtr="0">
              <a:noAutofit/>
            </a:bodyPr>
            <a:lstStyle/>
            <a:p>
              <a:pPr algn="ctr"/>
              <a:r>
                <a:rPr lang="sv-SE" sz="2200" cap="all" dirty="0">
                  <a:solidFill>
                    <a:schemeClr val="bg1"/>
                  </a:solidFill>
                  <a:latin typeface="Franklin Gothic Demi Cond"/>
                  <a:ea typeface="Poppins SemiBold" charset="0"/>
                  <a:cs typeface="Poppins SemiBold" charset="0"/>
                </a:rPr>
                <a:t>ÖKAT FOKUS PÅ SAMHÄLLSUTMANINGAR</a:t>
              </a:r>
              <a:endParaRPr lang="sv-SE" sz="2200" cap="all" dirty="0">
                <a:solidFill>
                  <a:schemeClr val="bg1"/>
                </a:solidFill>
                <a:latin typeface="Franklin Gothic Demi Cond" panose="020B0706030402020204" pitchFamily="34" charset="0"/>
                <a:ea typeface="Poppins SemiBold" charset="0"/>
                <a:cs typeface="Poppins SemiBold" charset="0"/>
              </a:endParaRPr>
            </a:p>
          </p:txBody>
        </p:sp>
        <p:sp>
          <p:nvSpPr>
            <p:cNvPr id="32" name="TextBox 79">
              <a:extLst>
                <a:ext uri="{FF2B5EF4-FFF2-40B4-BE49-F238E27FC236}">
                  <a16:creationId xmlns:a16="http://schemas.microsoft.com/office/drawing/2014/main" id="{AF2E8BFE-C376-4E99-BF3E-A55FED6E3640}"/>
                </a:ext>
              </a:extLst>
            </p:cNvPr>
            <p:cNvSpPr txBox="1"/>
            <p:nvPr/>
          </p:nvSpPr>
          <p:spPr>
            <a:xfrm>
              <a:off x="6217172" y="2859066"/>
              <a:ext cx="3166967" cy="688090"/>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SJUTTON </a:t>
              </a:r>
              <a:br>
                <a:rPr lang="sv-SE" sz="1400" dirty="0">
                  <a:solidFill>
                    <a:srgbClr val="068FB8"/>
                  </a:solidFill>
                  <a:latin typeface="Franklin Gothic Demi Cond" panose="020B0706030402020204" pitchFamily="34" charset="0"/>
                  <a:ea typeface="Poppins SemiBold" charset="0"/>
                  <a:cs typeface="Poppins SemiBold" charset="0"/>
                </a:rPr>
              </a:br>
              <a:r>
                <a:rPr lang="sv-SE" sz="1400" dirty="0">
                  <a:solidFill>
                    <a:srgbClr val="068FB8"/>
                  </a:solidFill>
                  <a:latin typeface="Franklin Gothic Demi Cond" panose="020B0706030402020204" pitchFamily="34" charset="0"/>
                  <a:ea typeface="Poppins SemiBold" charset="0"/>
                  <a:cs typeface="Poppins SemiBold" charset="0"/>
                </a:rPr>
                <a:t>PROGRAM IGÅNG</a:t>
              </a:r>
            </a:p>
          </p:txBody>
        </p:sp>
      </p:grpSp>
      <p:grpSp>
        <p:nvGrpSpPr>
          <p:cNvPr id="37" name="Grupp 36">
            <a:extLst>
              <a:ext uri="{FF2B5EF4-FFF2-40B4-BE49-F238E27FC236}">
                <a16:creationId xmlns:a16="http://schemas.microsoft.com/office/drawing/2014/main" id="{7A46440D-3462-4444-8DC6-5038BE4E4619}"/>
              </a:ext>
            </a:extLst>
          </p:cNvPr>
          <p:cNvGrpSpPr/>
          <p:nvPr/>
        </p:nvGrpSpPr>
        <p:grpSpPr>
          <a:xfrm>
            <a:off x="7626116" y="3812203"/>
            <a:ext cx="3167915" cy="1155858"/>
            <a:chOff x="7738953" y="3617277"/>
            <a:chExt cx="3167915" cy="1155858"/>
          </a:xfrm>
        </p:grpSpPr>
        <p:sp>
          <p:nvSpPr>
            <p:cNvPr id="38" name="TextBox 78">
              <a:extLst>
                <a:ext uri="{FF2B5EF4-FFF2-40B4-BE49-F238E27FC236}">
                  <a16:creationId xmlns:a16="http://schemas.microsoft.com/office/drawing/2014/main" id="{D89FA184-361B-45A8-B6B0-FD15DC3B2022}"/>
                </a:ext>
              </a:extLst>
            </p:cNvPr>
            <p:cNvSpPr txBox="1"/>
            <p:nvPr/>
          </p:nvSpPr>
          <p:spPr>
            <a:xfrm>
              <a:off x="7738953" y="3617277"/>
              <a:ext cx="3167915" cy="397458"/>
            </a:xfrm>
            <a:prstGeom prst="rect">
              <a:avLst/>
            </a:prstGeom>
            <a:noFill/>
          </p:spPr>
          <p:txBody>
            <a:bodyPr wrap="square" rtlCol="0" anchor="t" anchorCtr="0">
              <a:noAutofit/>
            </a:bodyPr>
            <a:lstStyle/>
            <a:p>
              <a:pPr algn="ctr"/>
              <a:r>
                <a:rPr lang="sv-SE" sz="2200" cap="all" dirty="0">
                  <a:solidFill>
                    <a:schemeClr val="bg1"/>
                  </a:solidFill>
                  <a:latin typeface="Franklin Gothic Demi Cond"/>
                  <a:ea typeface="Poppins SemiBold" charset="0"/>
                  <a:cs typeface="Poppins SemiBold" charset="0"/>
                </a:rPr>
                <a:t>Samverkansprogram</a:t>
              </a:r>
              <a:br>
                <a:rPr lang="sv-SE" sz="2200" cap="all" dirty="0">
                  <a:solidFill>
                    <a:schemeClr val="bg1"/>
                  </a:solidFill>
                  <a:latin typeface="Franklin Gothic Demi Cond"/>
                  <a:ea typeface="Poppins SemiBold" charset="0"/>
                  <a:cs typeface="Poppins SemiBold" charset="0"/>
                </a:rPr>
              </a:br>
              <a:r>
                <a:rPr lang="sv-SE" sz="2200" cap="all" dirty="0">
                  <a:solidFill>
                    <a:schemeClr val="bg1"/>
                  </a:solidFill>
                  <a:latin typeface="Franklin Gothic Demi Cond"/>
                  <a:ea typeface="Poppins SemiBold" charset="0"/>
                  <a:cs typeface="Poppins SemiBold" charset="0"/>
                </a:rPr>
                <a:t>GER PRIORITERINGAR</a:t>
              </a:r>
              <a:endParaRPr lang="sv-SE" sz="2200" cap="all" dirty="0">
                <a:solidFill>
                  <a:schemeClr val="bg1"/>
                </a:solidFill>
                <a:latin typeface="Franklin Gothic Demi Cond" panose="020B0706030402020204" pitchFamily="34" charset="0"/>
                <a:ea typeface="Poppins SemiBold" charset="0"/>
                <a:cs typeface="Poppins SemiBold" charset="0"/>
              </a:endParaRPr>
            </a:p>
          </p:txBody>
        </p:sp>
        <p:sp>
          <p:nvSpPr>
            <p:cNvPr id="39" name="TextBox 79">
              <a:extLst>
                <a:ext uri="{FF2B5EF4-FFF2-40B4-BE49-F238E27FC236}">
                  <a16:creationId xmlns:a16="http://schemas.microsoft.com/office/drawing/2014/main" id="{4F099631-A462-4A6C-A309-3AA0F179CCDC}"/>
                </a:ext>
              </a:extLst>
            </p:cNvPr>
            <p:cNvSpPr txBox="1"/>
            <p:nvPr/>
          </p:nvSpPr>
          <p:spPr>
            <a:xfrm>
              <a:off x="7960318" y="4375677"/>
              <a:ext cx="2732432" cy="397458"/>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KRAFTSAMLING KRING FEM STYRKEOMRÅDEN</a:t>
              </a:r>
            </a:p>
          </p:txBody>
        </p:sp>
      </p:grpSp>
      <p:grpSp>
        <p:nvGrpSpPr>
          <p:cNvPr id="40" name="Grupp 39">
            <a:extLst>
              <a:ext uri="{FF2B5EF4-FFF2-40B4-BE49-F238E27FC236}">
                <a16:creationId xmlns:a16="http://schemas.microsoft.com/office/drawing/2014/main" id="{7A61BA6F-3AB1-4448-959C-C7FE20116D8A}"/>
              </a:ext>
            </a:extLst>
          </p:cNvPr>
          <p:cNvGrpSpPr/>
          <p:nvPr/>
        </p:nvGrpSpPr>
        <p:grpSpPr>
          <a:xfrm>
            <a:off x="9378658" y="2238909"/>
            <a:ext cx="2806569" cy="1129278"/>
            <a:chOff x="9464403" y="2206542"/>
            <a:chExt cx="2806569" cy="1129278"/>
          </a:xfrm>
        </p:grpSpPr>
        <p:sp>
          <p:nvSpPr>
            <p:cNvPr id="41" name="TextBox 78">
              <a:extLst>
                <a:ext uri="{FF2B5EF4-FFF2-40B4-BE49-F238E27FC236}">
                  <a16:creationId xmlns:a16="http://schemas.microsoft.com/office/drawing/2014/main" id="{BBF86A65-9FCA-45E2-AE40-99FCCC1D3785}"/>
                </a:ext>
              </a:extLst>
            </p:cNvPr>
            <p:cNvSpPr txBox="1"/>
            <p:nvPr/>
          </p:nvSpPr>
          <p:spPr>
            <a:xfrm>
              <a:off x="9464403" y="2206542"/>
              <a:ext cx="2806569"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Poppins SemiBold" charset="0"/>
                </a:rPr>
                <a:t>HELA SAMHÄLLET STÄLLER OM MOT 2030</a:t>
              </a:r>
            </a:p>
          </p:txBody>
        </p:sp>
        <p:sp>
          <p:nvSpPr>
            <p:cNvPr id="42" name="TextBox 79">
              <a:extLst>
                <a:ext uri="{FF2B5EF4-FFF2-40B4-BE49-F238E27FC236}">
                  <a16:creationId xmlns:a16="http://schemas.microsoft.com/office/drawing/2014/main" id="{D615C37B-FA17-4E94-9C65-8AAF1B08A01A}"/>
                </a:ext>
              </a:extLst>
            </p:cNvPr>
            <p:cNvSpPr txBox="1"/>
            <p:nvPr/>
          </p:nvSpPr>
          <p:spPr>
            <a:xfrm>
              <a:off x="9755922" y="2875076"/>
              <a:ext cx="2251749" cy="460744"/>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SYSTEMINNOVATION </a:t>
              </a:r>
              <a:br>
                <a:rPr lang="sv-SE" sz="1400" dirty="0">
                  <a:solidFill>
                    <a:srgbClr val="068FB8"/>
                  </a:solidFill>
                  <a:latin typeface="Franklin Gothic Demi Cond" panose="020B0706030402020204" pitchFamily="34" charset="0"/>
                  <a:ea typeface="Poppins SemiBold" charset="0"/>
                  <a:cs typeface="Poppins SemiBold" charset="0"/>
                </a:rPr>
              </a:br>
              <a:r>
                <a:rPr lang="sv-SE" sz="1400" dirty="0">
                  <a:solidFill>
                    <a:srgbClr val="068FB8"/>
                  </a:solidFill>
                  <a:latin typeface="Franklin Gothic Demi Cond" panose="020B0706030402020204" pitchFamily="34" charset="0"/>
                  <a:ea typeface="Poppins SemiBold" charset="0"/>
                  <a:cs typeface="Poppins SemiBold" charset="0"/>
                </a:rPr>
                <a:t>BEHÖVS</a:t>
              </a:r>
            </a:p>
          </p:txBody>
        </p:sp>
      </p:grpSp>
      <p:sp>
        <p:nvSpPr>
          <p:cNvPr id="35" name="TextBox 79">
            <a:extLst>
              <a:ext uri="{FF2B5EF4-FFF2-40B4-BE49-F238E27FC236}">
                <a16:creationId xmlns:a16="http://schemas.microsoft.com/office/drawing/2014/main" id="{61F3E847-8563-4A45-B41A-60E941060F81}"/>
              </a:ext>
            </a:extLst>
          </p:cNvPr>
          <p:cNvSpPr txBox="1"/>
          <p:nvPr/>
        </p:nvSpPr>
        <p:spPr>
          <a:xfrm>
            <a:off x="2568750" y="2285280"/>
            <a:ext cx="3643849" cy="463829"/>
          </a:xfrm>
          <a:prstGeom prst="rect">
            <a:avLst/>
          </a:prstGeom>
          <a:noFill/>
        </p:spPr>
        <p:txBody>
          <a:bodyPr wrap="square" rtlCol="0" anchor="t" anchorCtr="0">
            <a:noAutofit/>
          </a:bodyPr>
          <a:lstStyle/>
          <a:p>
            <a:pPr algn="ctr"/>
            <a:r>
              <a:rPr lang="sv-SE" sz="2200" dirty="0">
                <a:solidFill>
                  <a:schemeClr val="bg1"/>
                </a:solidFill>
                <a:latin typeface="Franklin Gothic Demi Cond"/>
                <a:ea typeface="Poppins SemiBold" charset="0"/>
                <a:cs typeface="Poppins SemiBold" charset="0"/>
              </a:rPr>
              <a:t>STRATEGISKA INNOVATIONSPROGRAM </a:t>
            </a:r>
          </a:p>
          <a:p>
            <a:pPr algn="ctr"/>
            <a:r>
              <a:rPr lang="sv-SE" sz="1400" dirty="0">
                <a:solidFill>
                  <a:srgbClr val="068FB8"/>
                </a:solidFill>
                <a:latin typeface="Franklin Gothic Demi Cond"/>
                <a:ea typeface="Poppins SemiBold" charset="0"/>
                <a:cs typeface="Poppins SemiBold" charset="0"/>
              </a:rPr>
              <a:t>FOKUS STYRKEOMRÅDEN, SAMHÄLLSUTMANINGAR, KONKURRENSKRAFT </a:t>
            </a:r>
            <a:endParaRPr lang="sv-SE" sz="1400" dirty="0">
              <a:solidFill>
                <a:schemeClr val="bg1"/>
              </a:solidFill>
              <a:latin typeface="Franklin Gothic Demi Cond" panose="020B0706030402020204" pitchFamily="34" charset="0"/>
              <a:ea typeface="Poppins SemiBold" charset="0"/>
              <a:cs typeface="Poppins SemiBold" charset="0"/>
            </a:endParaRPr>
          </a:p>
        </p:txBody>
      </p:sp>
    </p:spTree>
    <p:extLst>
      <p:ext uri="{BB962C8B-B14F-4D97-AF65-F5344CB8AC3E}">
        <p14:creationId xmlns:p14="http://schemas.microsoft.com/office/powerpoint/2010/main" val="376980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55296846-967D-4E6A-92A0-139B6E2623E7}"/>
              </a:ext>
            </a:extLst>
          </p:cNvPr>
          <p:cNvSpPr/>
          <p:nvPr/>
        </p:nvSpPr>
        <p:spPr>
          <a:xfrm>
            <a:off x="2702560" y="2783865"/>
            <a:ext cx="6786880" cy="3046988"/>
          </a:xfrm>
          <a:prstGeom prst="rect">
            <a:avLst/>
          </a:prstGeom>
        </p:spPr>
        <p:txBody>
          <a:bodyPr wrap="square">
            <a:spAutoFit/>
          </a:bodyPr>
          <a:lstStyle/>
          <a:p>
            <a:pPr algn="ctr"/>
            <a:r>
              <a:rPr lang="sv-SE" sz="2400" dirty="0">
                <a:solidFill>
                  <a:schemeClr val="bg1"/>
                </a:solidFill>
                <a:latin typeface="Arial" panose="020B0604020202020204" pitchFamily="34" charset="0"/>
                <a:cs typeface="Arial" panose="020B0604020202020204" pitchFamily="34" charset="0"/>
              </a:rPr>
              <a:t>…samarbetet inom programmen har lagt grunden för en läranderesa där fokus skiftat från Sveriges behov och förutsättningar, till globala utmaningar och förmågan att identifiera komplexiteten i de systemövergripande problemen.</a:t>
            </a:r>
          </a:p>
          <a:p>
            <a:pPr algn="ctr"/>
            <a:endParaRPr lang="sv-SE" sz="2400" dirty="0">
              <a:solidFill>
                <a:schemeClr val="bg1"/>
              </a:solidFill>
              <a:latin typeface="Arial" panose="020B0604020202020204" pitchFamily="34" charset="0"/>
              <a:cs typeface="Arial" panose="020B0604020202020204" pitchFamily="34" charset="0"/>
            </a:endParaRPr>
          </a:p>
          <a:p>
            <a:pPr algn="ctr"/>
            <a:endParaRPr lang="sv-SE" sz="2400" dirty="0">
              <a:solidFill>
                <a:schemeClr val="bg1"/>
              </a:solidFill>
              <a:latin typeface="Arial" panose="020B0604020202020204" pitchFamily="34" charset="0"/>
              <a:cs typeface="Arial" panose="020B0604020202020204" pitchFamily="34" charset="0"/>
            </a:endParaRPr>
          </a:p>
        </p:txBody>
      </p:sp>
      <p:sp>
        <p:nvSpPr>
          <p:cNvPr id="9" name="Rubrik 3">
            <a:extLst>
              <a:ext uri="{FF2B5EF4-FFF2-40B4-BE49-F238E27FC236}">
                <a16:creationId xmlns:a16="http://schemas.microsoft.com/office/drawing/2014/main" id="{24084CAC-C7DC-4871-8670-59BEB41399B7}"/>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Hela samhället ställer om mot 2030</a:t>
            </a:r>
          </a:p>
        </p:txBody>
      </p:sp>
      <p:sp>
        <p:nvSpPr>
          <p:cNvPr id="7" name="Rektangel 6">
            <a:extLst>
              <a:ext uri="{FF2B5EF4-FFF2-40B4-BE49-F238E27FC236}">
                <a16:creationId xmlns:a16="http://schemas.microsoft.com/office/drawing/2014/main" id="{8CE4241C-A02C-4112-81FA-EC9E1837E572}"/>
              </a:ext>
            </a:extLst>
          </p:cNvPr>
          <p:cNvSpPr/>
          <p:nvPr/>
        </p:nvSpPr>
        <p:spPr>
          <a:xfrm>
            <a:off x="5548434" y="1583537"/>
            <a:ext cx="1052660" cy="2400657"/>
          </a:xfrm>
          <a:prstGeom prst="rect">
            <a:avLst/>
          </a:prstGeom>
        </p:spPr>
        <p:txBody>
          <a:bodyPr wrap="none">
            <a:spAutoFit/>
          </a:bodyPr>
          <a:lstStyle/>
          <a:p>
            <a:r>
              <a:rPr lang="sv-SE" sz="15000" b="1" kern="100" spc="-500" dirty="0">
                <a:solidFill>
                  <a:srgbClr val="068FB8"/>
                </a:solidFill>
                <a:latin typeface="Arial" panose="020B0604020202020204" pitchFamily="34" charset="0"/>
                <a:cs typeface="Arial" panose="020B0604020202020204" pitchFamily="34" charset="0"/>
              </a:rPr>
              <a:t>’’</a:t>
            </a:r>
            <a:endParaRPr lang="sv-SE" sz="15000" b="1" kern="100" spc="-500" dirty="0">
              <a:solidFill>
                <a:srgbClr val="068FB8"/>
              </a:solidFill>
            </a:endParaRPr>
          </a:p>
        </p:txBody>
      </p:sp>
    </p:spTree>
    <p:extLst>
      <p:ext uri="{BB962C8B-B14F-4D97-AF65-F5344CB8AC3E}">
        <p14:creationId xmlns:p14="http://schemas.microsoft.com/office/powerpoint/2010/main" val="80028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4" name="Grupp 3">
            <a:extLst>
              <a:ext uri="{FF2B5EF4-FFF2-40B4-BE49-F238E27FC236}">
                <a16:creationId xmlns:a16="http://schemas.microsoft.com/office/drawing/2014/main" id="{DE1D3B8B-E341-4A0B-88AA-22B09BFF9C9D}"/>
              </a:ext>
            </a:extLst>
          </p:cNvPr>
          <p:cNvGrpSpPr/>
          <p:nvPr/>
        </p:nvGrpSpPr>
        <p:grpSpPr>
          <a:xfrm>
            <a:off x="1592818" y="3812203"/>
            <a:ext cx="2367874" cy="1121810"/>
            <a:chOff x="1671790" y="3617277"/>
            <a:chExt cx="2367874" cy="1121810"/>
          </a:xfrm>
        </p:grpSpPr>
        <p:sp>
          <p:nvSpPr>
            <p:cNvPr id="9" name="TextBox 78">
              <a:extLst>
                <a:ext uri="{FF2B5EF4-FFF2-40B4-BE49-F238E27FC236}">
                  <a16:creationId xmlns:a16="http://schemas.microsoft.com/office/drawing/2014/main" id="{EF1E2BB7-6A62-4C8E-B35B-1A63B486F1A4}"/>
                </a:ext>
              </a:extLst>
            </p:cNvPr>
            <p:cNvSpPr txBox="1"/>
            <p:nvPr/>
          </p:nvSpPr>
          <p:spPr>
            <a:xfrm>
              <a:off x="1671790" y="3617277"/>
              <a:ext cx="2367874"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Poppins SemiBold" charset="0"/>
                </a:rPr>
                <a:t>Innovations-agendor </a:t>
              </a:r>
            </a:p>
          </p:txBody>
        </p:sp>
        <p:sp>
          <p:nvSpPr>
            <p:cNvPr id="10" name="TextBox 79">
              <a:extLst>
                <a:ext uri="{FF2B5EF4-FFF2-40B4-BE49-F238E27FC236}">
                  <a16:creationId xmlns:a16="http://schemas.microsoft.com/office/drawing/2014/main" id="{6B9D8327-4E6F-48E6-8BAD-6CFF14DF55EF}"/>
                </a:ext>
              </a:extLst>
            </p:cNvPr>
            <p:cNvSpPr txBox="1"/>
            <p:nvPr/>
          </p:nvSpPr>
          <p:spPr>
            <a:xfrm>
              <a:off x="1789846" y="4346030"/>
              <a:ext cx="2131762" cy="393057"/>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AKTÖRERNA SÄTTER RIKTNING I SAMVERKAN</a:t>
              </a:r>
            </a:p>
          </p:txBody>
        </p:sp>
      </p:grpSp>
      <p:cxnSp>
        <p:nvCxnSpPr>
          <p:cNvPr id="24" name="Rak koppling 23">
            <a:extLst>
              <a:ext uri="{FF2B5EF4-FFF2-40B4-BE49-F238E27FC236}">
                <a16:creationId xmlns:a16="http://schemas.microsoft.com/office/drawing/2014/main" id="{468789DB-8DCC-42CD-9986-AEF2BAFF07A1}"/>
              </a:ext>
            </a:extLst>
          </p:cNvPr>
          <p:cNvCxnSpPr>
            <a:cxnSpLocks/>
            <a:stCxn id="25" idx="6"/>
            <a:endCxn id="31" idx="2"/>
          </p:cNvCxnSpPr>
          <p:nvPr/>
        </p:nvCxnSpPr>
        <p:spPr>
          <a:xfrm>
            <a:off x="1247601" y="3633932"/>
            <a:ext cx="9492223" cy="0"/>
          </a:xfrm>
          <a:prstGeom prst="line">
            <a:avLst/>
          </a:prstGeom>
          <a:solidFill>
            <a:srgbClr val="002D3E"/>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81">
            <a:extLst>
              <a:ext uri="{FF2B5EF4-FFF2-40B4-BE49-F238E27FC236}">
                <a16:creationId xmlns:a16="http://schemas.microsoft.com/office/drawing/2014/main" id="{4BC9B307-9735-4467-8697-830309DFF093}"/>
              </a:ext>
            </a:extLst>
          </p:cNvPr>
          <p:cNvSpPr>
            <a:spLocks noChangeAspect="1"/>
          </p:cNvSpPr>
          <p:nvPr/>
        </p:nvSpPr>
        <p:spPr>
          <a:xfrm>
            <a:off x="1121601"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6" name="Oval 81">
            <a:extLst>
              <a:ext uri="{FF2B5EF4-FFF2-40B4-BE49-F238E27FC236}">
                <a16:creationId xmlns:a16="http://schemas.microsoft.com/office/drawing/2014/main" id="{F70634DA-F498-428D-A77C-DA45B3E4E339}"/>
              </a:ext>
            </a:extLst>
          </p:cNvPr>
          <p:cNvSpPr>
            <a:spLocks noChangeAspect="1"/>
          </p:cNvSpPr>
          <p:nvPr/>
        </p:nvSpPr>
        <p:spPr>
          <a:xfrm>
            <a:off x="2724638"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7" name="Oval 81">
            <a:extLst>
              <a:ext uri="{FF2B5EF4-FFF2-40B4-BE49-F238E27FC236}">
                <a16:creationId xmlns:a16="http://schemas.microsoft.com/office/drawing/2014/main" id="{F7EFA26A-B241-4BE4-94AD-6A65227B39D1}"/>
              </a:ext>
            </a:extLst>
          </p:cNvPr>
          <p:cNvSpPr>
            <a:spLocks noChangeAspect="1"/>
          </p:cNvSpPr>
          <p:nvPr/>
        </p:nvSpPr>
        <p:spPr>
          <a:xfrm>
            <a:off x="4327675"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8" name="Oval 81">
            <a:extLst>
              <a:ext uri="{FF2B5EF4-FFF2-40B4-BE49-F238E27FC236}">
                <a16:creationId xmlns:a16="http://schemas.microsoft.com/office/drawing/2014/main" id="{15AF16C8-B099-4155-AD98-7B8626B656D2}"/>
              </a:ext>
            </a:extLst>
          </p:cNvPr>
          <p:cNvSpPr>
            <a:spLocks noChangeAspect="1"/>
          </p:cNvSpPr>
          <p:nvPr/>
        </p:nvSpPr>
        <p:spPr>
          <a:xfrm>
            <a:off x="5930712"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29" name="Oval 81">
            <a:extLst>
              <a:ext uri="{FF2B5EF4-FFF2-40B4-BE49-F238E27FC236}">
                <a16:creationId xmlns:a16="http://schemas.microsoft.com/office/drawing/2014/main" id="{6AC7C4E8-5F24-4383-A74E-910F78157A09}"/>
              </a:ext>
            </a:extLst>
          </p:cNvPr>
          <p:cNvSpPr>
            <a:spLocks noChangeAspect="1"/>
          </p:cNvSpPr>
          <p:nvPr/>
        </p:nvSpPr>
        <p:spPr>
          <a:xfrm>
            <a:off x="7533749"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Poppins Light" charset="0"/>
            </a:endParaRPr>
          </a:p>
        </p:txBody>
      </p:sp>
      <p:sp>
        <p:nvSpPr>
          <p:cNvPr id="30" name="Oval 81">
            <a:extLst>
              <a:ext uri="{FF2B5EF4-FFF2-40B4-BE49-F238E27FC236}">
                <a16:creationId xmlns:a16="http://schemas.microsoft.com/office/drawing/2014/main" id="{99D76F2A-1808-4725-95D9-C838618C9355}"/>
              </a:ext>
            </a:extLst>
          </p:cNvPr>
          <p:cNvSpPr>
            <a:spLocks noChangeAspect="1"/>
          </p:cNvSpPr>
          <p:nvPr/>
        </p:nvSpPr>
        <p:spPr>
          <a:xfrm>
            <a:off x="9136786"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sp>
        <p:nvSpPr>
          <p:cNvPr id="31" name="Oval 81">
            <a:extLst>
              <a:ext uri="{FF2B5EF4-FFF2-40B4-BE49-F238E27FC236}">
                <a16:creationId xmlns:a16="http://schemas.microsoft.com/office/drawing/2014/main" id="{91BA2FA3-13A2-4ACC-A156-66C273A2F830}"/>
              </a:ext>
            </a:extLst>
          </p:cNvPr>
          <p:cNvSpPr>
            <a:spLocks noChangeAspect="1"/>
          </p:cNvSpPr>
          <p:nvPr/>
        </p:nvSpPr>
        <p:spPr>
          <a:xfrm>
            <a:off x="10739824" y="3569118"/>
            <a:ext cx="126000" cy="12962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Light" charset="0"/>
            </a:endParaRPr>
          </a:p>
        </p:txBody>
      </p:sp>
      <p:grpSp>
        <p:nvGrpSpPr>
          <p:cNvPr id="3" name="Grupp 2">
            <a:extLst>
              <a:ext uri="{FF2B5EF4-FFF2-40B4-BE49-F238E27FC236}">
                <a16:creationId xmlns:a16="http://schemas.microsoft.com/office/drawing/2014/main" id="{A42AC955-2A7B-44C6-B955-39650A8A5011}"/>
              </a:ext>
            </a:extLst>
          </p:cNvPr>
          <p:cNvGrpSpPr/>
          <p:nvPr/>
        </p:nvGrpSpPr>
        <p:grpSpPr>
          <a:xfrm>
            <a:off x="-13216" y="2285280"/>
            <a:ext cx="2507617" cy="1181363"/>
            <a:chOff x="65756" y="2090354"/>
            <a:chExt cx="2507617" cy="1181363"/>
          </a:xfrm>
        </p:grpSpPr>
        <p:sp>
          <p:nvSpPr>
            <p:cNvPr id="17" name="TextBox 78">
              <a:extLst>
                <a:ext uri="{FF2B5EF4-FFF2-40B4-BE49-F238E27FC236}">
                  <a16:creationId xmlns:a16="http://schemas.microsoft.com/office/drawing/2014/main" id="{DE5BE2A8-571E-4FCE-99D0-DB9037A166ED}"/>
                </a:ext>
              </a:extLst>
            </p:cNvPr>
            <p:cNvSpPr txBox="1"/>
            <p:nvPr/>
          </p:nvSpPr>
          <p:spPr>
            <a:xfrm>
              <a:off x="65756" y="2090354"/>
              <a:ext cx="2507617"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Arial" panose="020B0604020202020204" pitchFamily="34" charset="0"/>
                </a:rPr>
                <a:t>Tekniska Lösningar I FOKUS</a:t>
              </a:r>
            </a:p>
            <a:p>
              <a:pPr algn="ctr"/>
              <a:r>
                <a:rPr lang="sv-SE" sz="2200" cap="all" dirty="0">
                  <a:solidFill>
                    <a:schemeClr val="bg2"/>
                  </a:solidFill>
                  <a:latin typeface="Franklin Gothic Demi Cond" panose="020B0706030402020204" pitchFamily="34" charset="0"/>
                  <a:ea typeface="Poppins SemiBold" charset="0"/>
                  <a:cs typeface="Arial" panose="020B0604020202020204" pitchFamily="34" charset="0"/>
                </a:rPr>
                <a:t>  </a:t>
              </a:r>
            </a:p>
          </p:txBody>
        </p:sp>
        <p:sp>
          <p:nvSpPr>
            <p:cNvPr id="2" name="Rektangel 1">
              <a:extLst>
                <a:ext uri="{FF2B5EF4-FFF2-40B4-BE49-F238E27FC236}">
                  <a16:creationId xmlns:a16="http://schemas.microsoft.com/office/drawing/2014/main" id="{9A7BDEE2-6233-4302-B140-0D07B70B9054}"/>
                </a:ext>
              </a:extLst>
            </p:cNvPr>
            <p:cNvSpPr/>
            <p:nvPr/>
          </p:nvSpPr>
          <p:spPr>
            <a:xfrm>
              <a:off x="372184" y="2748497"/>
              <a:ext cx="1843773" cy="523220"/>
            </a:xfrm>
            <a:prstGeom prst="rect">
              <a:avLst/>
            </a:prstGeom>
          </p:spPr>
          <p:txBody>
            <a:bodyPr wrap="none">
              <a:spAutoFit/>
            </a:bodyPr>
            <a:lstStyle/>
            <a:p>
              <a:pPr algn="ctr"/>
              <a:r>
                <a:rPr lang="sv-SE" sz="1400" dirty="0">
                  <a:solidFill>
                    <a:srgbClr val="068FB8"/>
                  </a:solidFill>
                  <a:latin typeface="Franklin Gothic Demi Cond"/>
                  <a:ea typeface="Poppins SemiBold" charset="0"/>
                  <a:cs typeface="Poppins SemiBold" charset="0"/>
                </a:rPr>
                <a:t>STRATEGISKA </a:t>
              </a:r>
              <a:br>
                <a:rPr lang="sv-SE" sz="1400" dirty="0">
                  <a:solidFill>
                    <a:srgbClr val="068FB8"/>
                  </a:solidFill>
                  <a:latin typeface="Franklin Gothic Demi Cond"/>
                  <a:ea typeface="Poppins SemiBold" charset="0"/>
                  <a:cs typeface="Poppins SemiBold" charset="0"/>
                </a:rPr>
              </a:br>
              <a:r>
                <a:rPr lang="sv-SE" sz="1400" dirty="0">
                  <a:solidFill>
                    <a:srgbClr val="068FB8"/>
                  </a:solidFill>
                  <a:latin typeface="Franklin Gothic Demi Cond"/>
                  <a:ea typeface="Poppins SemiBold" charset="0"/>
                  <a:cs typeface="Poppins SemiBold" charset="0"/>
                </a:rPr>
                <a:t>FORSKNINGSOMRÅDEN </a:t>
              </a:r>
            </a:p>
          </p:txBody>
        </p:sp>
      </p:grpSp>
      <p:sp>
        <p:nvSpPr>
          <p:cNvPr id="33" name="Rubrik 3">
            <a:extLst>
              <a:ext uri="{FF2B5EF4-FFF2-40B4-BE49-F238E27FC236}">
                <a16:creationId xmlns:a16="http://schemas.microsoft.com/office/drawing/2014/main" id="{A9622762-7AEE-4106-997D-65ACC3B7325D}"/>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Innovationsresan 2010-2019</a:t>
            </a:r>
          </a:p>
        </p:txBody>
      </p:sp>
      <p:sp>
        <p:nvSpPr>
          <p:cNvPr id="18" name="TextBox 79">
            <a:extLst>
              <a:ext uri="{FF2B5EF4-FFF2-40B4-BE49-F238E27FC236}">
                <a16:creationId xmlns:a16="http://schemas.microsoft.com/office/drawing/2014/main" id="{CB7694AE-6265-43A6-A615-B155EE418D51}"/>
              </a:ext>
            </a:extLst>
          </p:cNvPr>
          <p:cNvSpPr txBox="1"/>
          <p:nvPr/>
        </p:nvSpPr>
        <p:spPr>
          <a:xfrm>
            <a:off x="2568750" y="2285280"/>
            <a:ext cx="3643849" cy="463829"/>
          </a:xfrm>
          <a:prstGeom prst="rect">
            <a:avLst/>
          </a:prstGeom>
          <a:noFill/>
        </p:spPr>
        <p:txBody>
          <a:bodyPr wrap="square" rtlCol="0" anchor="t" anchorCtr="0">
            <a:noAutofit/>
          </a:bodyPr>
          <a:lstStyle/>
          <a:p>
            <a:pPr algn="ctr"/>
            <a:r>
              <a:rPr lang="sv-SE" sz="2200" dirty="0">
                <a:solidFill>
                  <a:schemeClr val="bg1"/>
                </a:solidFill>
                <a:latin typeface="Franklin Gothic Demi Cond"/>
                <a:ea typeface="Poppins SemiBold" charset="0"/>
                <a:cs typeface="Poppins SemiBold" charset="0"/>
              </a:rPr>
              <a:t>STRATEGISKA INNOVATIONSPROGRAM </a:t>
            </a:r>
          </a:p>
          <a:p>
            <a:pPr algn="ctr"/>
            <a:r>
              <a:rPr lang="sv-SE" sz="1400" dirty="0">
                <a:solidFill>
                  <a:srgbClr val="068FB8"/>
                </a:solidFill>
                <a:latin typeface="Franklin Gothic Demi Cond"/>
                <a:ea typeface="Poppins SemiBold" charset="0"/>
                <a:cs typeface="Poppins SemiBold" charset="0"/>
              </a:rPr>
              <a:t>FOKUS STYRKEOMRÅDEN, SAMHÄLLSUTMANINGAR, KONKURRENSKRAFT </a:t>
            </a:r>
            <a:endParaRPr lang="sv-SE" sz="1400" dirty="0">
              <a:solidFill>
                <a:schemeClr val="bg1"/>
              </a:solidFill>
              <a:latin typeface="Franklin Gothic Demi Cond" panose="020B0706030402020204" pitchFamily="34" charset="0"/>
              <a:ea typeface="Poppins SemiBold" charset="0"/>
              <a:cs typeface="Poppins SemiBold" charset="0"/>
            </a:endParaRPr>
          </a:p>
        </p:txBody>
      </p:sp>
      <p:grpSp>
        <p:nvGrpSpPr>
          <p:cNvPr id="19" name="Grupp 18">
            <a:extLst>
              <a:ext uri="{FF2B5EF4-FFF2-40B4-BE49-F238E27FC236}">
                <a16:creationId xmlns:a16="http://schemas.microsoft.com/office/drawing/2014/main" id="{E113D710-C702-4ED6-AC57-35F15CD5E4EC}"/>
              </a:ext>
            </a:extLst>
          </p:cNvPr>
          <p:cNvGrpSpPr/>
          <p:nvPr/>
        </p:nvGrpSpPr>
        <p:grpSpPr>
          <a:xfrm>
            <a:off x="4758391" y="3834081"/>
            <a:ext cx="2507617" cy="1038338"/>
            <a:chOff x="4837363" y="3639155"/>
            <a:chExt cx="2507617" cy="1038338"/>
          </a:xfrm>
        </p:grpSpPr>
        <p:sp>
          <p:nvSpPr>
            <p:cNvPr id="20" name="TextBox 78">
              <a:extLst>
                <a:ext uri="{FF2B5EF4-FFF2-40B4-BE49-F238E27FC236}">
                  <a16:creationId xmlns:a16="http://schemas.microsoft.com/office/drawing/2014/main" id="{952D18D7-4751-4D9D-BDB7-D2524AB2BA91}"/>
                </a:ext>
              </a:extLst>
            </p:cNvPr>
            <p:cNvSpPr txBox="1"/>
            <p:nvPr/>
          </p:nvSpPr>
          <p:spPr>
            <a:xfrm>
              <a:off x="4837363" y="3639155"/>
              <a:ext cx="2507617"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Poppins SemiBold" charset="0"/>
                </a:rPr>
                <a:t>MÅNGA aktörer involveras </a:t>
              </a:r>
            </a:p>
          </p:txBody>
        </p:sp>
        <p:sp>
          <p:nvSpPr>
            <p:cNvPr id="21" name="TextBox 79">
              <a:extLst>
                <a:ext uri="{FF2B5EF4-FFF2-40B4-BE49-F238E27FC236}">
                  <a16:creationId xmlns:a16="http://schemas.microsoft.com/office/drawing/2014/main" id="{82868874-2EFD-42F5-8E1D-354E2FE8D7FF}"/>
                </a:ext>
              </a:extLst>
            </p:cNvPr>
            <p:cNvSpPr txBox="1"/>
            <p:nvPr/>
          </p:nvSpPr>
          <p:spPr>
            <a:xfrm>
              <a:off x="4837364" y="4375441"/>
              <a:ext cx="2507616" cy="302052"/>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NÄRINGSLIV, AKADEMI, </a:t>
              </a:r>
              <a:br>
                <a:rPr lang="sv-SE" sz="1400" dirty="0">
                  <a:solidFill>
                    <a:srgbClr val="068FB8"/>
                  </a:solidFill>
                  <a:latin typeface="Franklin Gothic Demi Cond" panose="020B0706030402020204" pitchFamily="34" charset="0"/>
                  <a:ea typeface="Poppins SemiBold" charset="0"/>
                  <a:cs typeface="Poppins SemiBold" charset="0"/>
                </a:rPr>
              </a:br>
              <a:r>
                <a:rPr lang="sv-SE" sz="1400" dirty="0">
                  <a:solidFill>
                    <a:srgbClr val="068FB8"/>
                  </a:solidFill>
                  <a:latin typeface="Franklin Gothic Demi Cond" panose="020B0706030402020204" pitchFamily="34" charset="0"/>
                  <a:ea typeface="Poppins SemiBold" charset="0"/>
                  <a:cs typeface="Poppins SemiBold" charset="0"/>
                </a:rPr>
                <a:t>INSTITUT, OFFENTLIG SEKTOR</a:t>
              </a:r>
            </a:p>
          </p:txBody>
        </p:sp>
      </p:grpSp>
      <p:grpSp>
        <p:nvGrpSpPr>
          <p:cNvPr id="22" name="Grupp 21">
            <a:extLst>
              <a:ext uri="{FF2B5EF4-FFF2-40B4-BE49-F238E27FC236}">
                <a16:creationId xmlns:a16="http://schemas.microsoft.com/office/drawing/2014/main" id="{EEC4186F-18C5-4486-8651-57508476B2EA}"/>
              </a:ext>
            </a:extLst>
          </p:cNvPr>
          <p:cNvGrpSpPr/>
          <p:nvPr/>
        </p:nvGrpSpPr>
        <p:grpSpPr>
          <a:xfrm>
            <a:off x="6002733" y="2279268"/>
            <a:ext cx="3166967" cy="1381538"/>
            <a:chOff x="6081705" y="2084342"/>
            <a:chExt cx="3166967" cy="1381538"/>
          </a:xfrm>
        </p:grpSpPr>
        <p:sp>
          <p:nvSpPr>
            <p:cNvPr id="23" name="TextBox 78">
              <a:extLst>
                <a:ext uri="{FF2B5EF4-FFF2-40B4-BE49-F238E27FC236}">
                  <a16:creationId xmlns:a16="http://schemas.microsoft.com/office/drawing/2014/main" id="{9243377F-E594-4AF4-9051-C2ABD87FD20F}"/>
                </a:ext>
              </a:extLst>
            </p:cNvPr>
            <p:cNvSpPr txBox="1"/>
            <p:nvPr/>
          </p:nvSpPr>
          <p:spPr>
            <a:xfrm>
              <a:off x="6110347" y="2084342"/>
              <a:ext cx="2984325" cy="579754"/>
            </a:xfrm>
            <a:prstGeom prst="rect">
              <a:avLst/>
            </a:prstGeom>
            <a:noFill/>
          </p:spPr>
          <p:txBody>
            <a:bodyPr wrap="square" rtlCol="0" anchor="t" anchorCtr="0">
              <a:noAutofit/>
            </a:bodyPr>
            <a:lstStyle/>
            <a:p>
              <a:pPr algn="ctr"/>
              <a:r>
                <a:rPr lang="sv-SE" sz="2200" cap="all" dirty="0">
                  <a:solidFill>
                    <a:schemeClr val="bg1"/>
                  </a:solidFill>
                  <a:latin typeface="Franklin Gothic Demi Cond"/>
                  <a:ea typeface="Poppins SemiBold" charset="0"/>
                  <a:cs typeface="Poppins SemiBold" charset="0"/>
                </a:rPr>
                <a:t>ÖKAT FOKUS PÅ SAMHÄLLSUTMANINGAR</a:t>
              </a:r>
              <a:endParaRPr lang="sv-SE" sz="2200" cap="all" dirty="0">
                <a:solidFill>
                  <a:schemeClr val="bg1"/>
                </a:solidFill>
                <a:latin typeface="Franklin Gothic Demi Cond" panose="020B0706030402020204" pitchFamily="34" charset="0"/>
                <a:ea typeface="Poppins SemiBold" charset="0"/>
                <a:cs typeface="Poppins SemiBold" charset="0"/>
              </a:endParaRPr>
            </a:p>
          </p:txBody>
        </p:sp>
        <p:sp>
          <p:nvSpPr>
            <p:cNvPr id="32" name="TextBox 79">
              <a:extLst>
                <a:ext uri="{FF2B5EF4-FFF2-40B4-BE49-F238E27FC236}">
                  <a16:creationId xmlns:a16="http://schemas.microsoft.com/office/drawing/2014/main" id="{AF2E8BFE-C376-4E99-BF3E-A55FED6E3640}"/>
                </a:ext>
              </a:extLst>
            </p:cNvPr>
            <p:cNvSpPr txBox="1"/>
            <p:nvPr/>
          </p:nvSpPr>
          <p:spPr>
            <a:xfrm>
              <a:off x="6081705" y="2777790"/>
              <a:ext cx="3166967" cy="688090"/>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SJUTTON </a:t>
              </a:r>
              <a:br>
                <a:rPr lang="sv-SE" sz="1400" dirty="0">
                  <a:solidFill>
                    <a:srgbClr val="068FB8"/>
                  </a:solidFill>
                  <a:latin typeface="Franklin Gothic Demi Cond" panose="020B0706030402020204" pitchFamily="34" charset="0"/>
                  <a:ea typeface="Poppins SemiBold" charset="0"/>
                  <a:cs typeface="Poppins SemiBold" charset="0"/>
                </a:rPr>
              </a:br>
              <a:r>
                <a:rPr lang="sv-SE" sz="1400" dirty="0">
                  <a:solidFill>
                    <a:srgbClr val="068FB8"/>
                  </a:solidFill>
                  <a:latin typeface="Franklin Gothic Demi Cond" panose="020B0706030402020204" pitchFamily="34" charset="0"/>
                  <a:ea typeface="Poppins SemiBold" charset="0"/>
                  <a:cs typeface="Poppins SemiBold" charset="0"/>
                </a:rPr>
                <a:t>PROGRAM IGÅNG</a:t>
              </a:r>
            </a:p>
          </p:txBody>
        </p:sp>
      </p:grpSp>
      <p:grpSp>
        <p:nvGrpSpPr>
          <p:cNvPr id="37" name="Grupp 36">
            <a:extLst>
              <a:ext uri="{FF2B5EF4-FFF2-40B4-BE49-F238E27FC236}">
                <a16:creationId xmlns:a16="http://schemas.microsoft.com/office/drawing/2014/main" id="{7A46440D-3462-4444-8DC6-5038BE4E4619}"/>
              </a:ext>
            </a:extLst>
          </p:cNvPr>
          <p:cNvGrpSpPr/>
          <p:nvPr/>
        </p:nvGrpSpPr>
        <p:grpSpPr>
          <a:xfrm>
            <a:off x="7626116" y="3812203"/>
            <a:ext cx="3167915" cy="1155858"/>
            <a:chOff x="7752499" y="3617277"/>
            <a:chExt cx="3167915" cy="1155858"/>
          </a:xfrm>
        </p:grpSpPr>
        <p:sp>
          <p:nvSpPr>
            <p:cNvPr id="38" name="TextBox 78">
              <a:extLst>
                <a:ext uri="{FF2B5EF4-FFF2-40B4-BE49-F238E27FC236}">
                  <a16:creationId xmlns:a16="http://schemas.microsoft.com/office/drawing/2014/main" id="{D89FA184-361B-45A8-B6B0-FD15DC3B2022}"/>
                </a:ext>
              </a:extLst>
            </p:cNvPr>
            <p:cNvSpPr txBox="1"/>
            <p:nvPr/>
          </p:nvSpPr>
          <p:spPr>
            <a:xfrm>
              <a:off x="7752499" y="3617277"/>
              <a:ext cx="3167915" cy="397458"/>
            </a:xfrm>
            <a:prstGeom prst="rect">
              <a:avLst/>
            </a:prstGeom>
            <a:noFill/>
          </p:spPr>
          <p:txBody>
            <a:bodyPr wrap="square" rtlCol="0" anchor="t" anchorCtr="0">
              <a:noAutofit/>
            </a:bodyPr>
            <a:lstStyle/>
            <a:p>
              <a:pPr algn="ctr"/>
              <a:r>
                <a:rPr lang="sv-SE" sz="2200" cap="all" dirty="0">
                  <a:solidFill>
                    <a:schemeClr val="bg1"/>
                  </a:solidFill>
                  <a:latin typeface="Franklin Gothic Demi Cond"/>
                  <a:ea typeface="Poppins SemiBold" charset="0"/>
                  <a:cs typeface="Poppins SemiBold" charset="0"/>
                </a:rPr>
                <a:t>Samverkansprogram</a:t>
              </a:r>
              <a:br>
                <a:rPr lang="sv-SE" sz="2200" cap="all" dirty="0">
                  <a:solidFill>
                    <a:schemeClr val="bg1"/>
                  </a:solidFill>
                  <a:latin typeface="Franklin Gothic Demi Cond"/>
                  <a:ea typeface="Poppins SemiBold" charset="0"/>
                  <a:cs typeface="Poppins SemiBold" charset="0"/>
                </a:rPr>
              </a:br>
              <a:r>
                <a:rPr lang="sv-SE" sz="2200" cap="all" dirty="0">
                  <a:solidFill>
                    <a:schemeClr val="bg1"/>
                  </a:solidFill>
                  <a:latin typeface="Franklin Gothic Demi Cond"/>
                  <a:ea typeface="Poppins SemiBold" charset="0"/>
                  <a:cs typeface="Poppins SemiBold" charset="0"/>
                </a:rPr>
                <a:t>GER PRIORITERINGAR</a:t>
              </a:r>
              <a:endParaRPr lang="sv-SE" sz="2200" cap="all" dirty="0">
                <a:solidFill>
                  <a:schemeClr val="bg1"/>
                </a:solidFill>
                <a:latin typeface="Franklin Gothic Demi Cond" panose="020B0706030402020204" pitchFamily="34" charset="0"/>
                <a:ea typeface="Poppins SemiBold" charset="0"/>
                <a:cs typeface="Poppins SemiBold" charset="0"/>
              </a:endParaRPr>
            </a:p>
          </p:txBody>
        </p:sp>
        <p:sp>
          <p:nvSpPr>
            <p:cNvPr id="39" name="TextBox 79">
              <a:extLst>
                <a:ext uri="{FF2B5EF4-FFF2-40B4-BE49-F238E27FC236}">
                  <a16:creationId xmlns:a16="http://schemas.microsoft.com/office/drawing/2014/main" id="{4F099631-A462-4A6C-A309-3AA0F179CCDC}"/>
                </a:ext>
              </a:extLst>
            </p:cNvPr>
            <p:cNvSpPr txBox="1"/>
            <p:nvPr/>
          </p:nvSpPr>
          <p:spPr>
            <a:xfrm>
              <a:off x="8000956" y="4375677"/>
              <a:ext cx="2732432" cy="397458"/>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KRAFTSAMLING KRING FEM STYRKEOMRÅDEN</a:t>
              </a:r>
            </a:p>
          </p:txBody>
        </p:sp>
      </p:grpSp>
      <p:grpSp>
        <p:nvGrpSpPr>
          <p:cNvPr id="40" name="Grupp 39">
            <a:extLst>
              <a:ext uri="{FF2B5EF4-FFF2-40B4-BE49-F238E27FC236}">
                <a16:creationId xmlns:a16="http://schemas.microsoft.com/office/drawing/2014/main" id="{7A61BA6F-3AB1-4448-959C-C7FE20116D8A}"/>
              </a:ext>
            </a:extLst>
          </p:cNvPr>
          <p:cNvGrpSpPr/>
          <p:nvPr/>
        </p:nvGrpSpPr>
        <p:grpSpPr>
          <a:xfrm>
            <a:off x="9385431" y="2286327"/>
            <a:ext cx="2806569" cy="1129278"/>
            <a:chOff x="9464403" y="2206542"/>
            <a:chExt cx="2806569" cy="1129278"/>
          </a:xfrm>
        </p:grpSpPr>
        <p:sp>
          <p:nvSpPr>
            <p:cNvPr id="41" name="TextBox 78">
              <a:extLst>
                <a:ext uri="{FF2B5EF4-FFF2-40B4-BE49-F238E27FC236}">
                  <a16:creationId xmlns:a16="http://schemas.microsoft.com/office/drawing/2014/main" id="{BBF86A65-9FCA-45E2-AE40-99FCCC1D3785}"/>
                </a:ext>
              </a:extLst>
            </p:cNvPr>
            <p:cNvSpPr txBox="1"/>
            <p:nvPr/>
          </p:nvSpPr>
          <p:spPr>
            <a:xfrm>
              <a:off x="9464403" y="2206542"/>
              <a:ext cx="2806569" cy="430887"/>
            </a:xfrm>
            <a:prstGeom prst="rect">
              <a:avLst/>
            </a:prstGeom>
            <a:noFill/>
          </p:spPr>
          <p:txBody>
            <a:bodyPr wrap="square" rtlCol="0" anchor="t" anchorCtr="0">
              <a:noAutofit/>
            </a:bodyPr>
            <a:lstStyle/>
            <a:p>
              <a:pPr algn="ctr"/>
              <a:r>
                <a:rPr lang="sv-SE" sz="2200" cap="all" dirty="0">
                  <a:solidFill>
                    <a:schemeClr val="bg1"/>
                  </a:solidFill>
                  <a:latin typeface="Franklin Gothic Demi Cond" panose="020B0706030402020204" pitchFamily="34" charset="0"/>
                  <a:ea typeface="Poppins SemiBold" charset="0"/>
                  <a:cs typeface="Poppins SemiBold" charset="0"/>
                </a:rPr>
                <a:t>HELA SAMHÄLLET STÄLLER OM MOT 2030</a:t>
              </a:r>
            </a:p>
          </p:txBody>
        </p:sp>
        <p:sp>
          <p:nvSpPr>
            <p:cNvPr id="42" name="TextBox 79">
              <a:extLst>
                <a:ext uri="{FF2B5EF4-FFF2-40B4-BE49-F238E27FC236}">
                  <a16:creationId xmlns:a16="http://schemas.microsoft.com/office/drawing/2014/main" id="{D615C37B-FA17-4E94-9C65-8AAF1B08A01A}"/>
                </a:ext>
              </a:extLst>
            </p:cNvPr>
            <p:cNvSpPr txBox="1"/>
            <p:nvPr/>
          </p:nvSpPr>
          <p:spPr>
            <a:xfrm>
              <a:off x="9755922" y="2875076"/>
              <a:ext cx="2251749" cy="460744"/>
            </a:xfrm>
            <a:prstGeom prst="rect">
              <a:avLst/>
            </a:prstGeom>
            <a:noFill/>
          </p:spPr>
          <p:txBody>
            <a:bodyPr wrap="square" rtlCol="0" anchor="t" anchorCtr="0">
              <a:noAutofit/>
            </a:bodyPr>
            <a:lstStyle/>
            <a:p>
              <a:pPr algn="ctr"/>
              <a:r>
                <a:rPr lang="sv-SE" sz="1400" dirty="0">
                  <a:solidFill>
                    <a:srgbClr val="068FB8"/>
                  </a:solidFill>
                  <a:latin typeface="Franklin Gothic Demi Cond" panose="020B0706030402020204" pitchFamily="34" charset="0"/>
                  <a:ea typeface="Poppins SemiBold" charset="0"/>
                  <a:cs typeface="Poppins SemiBold" charset="0"/>
                </a:rPr>
                <a:t>SYSTEMINNOVATION </a:t>
              </a:r>
              <a:br>
                <a:rPr lang="sv-SE" sz="1400" dirty="0">
                  <a:solidFill>
                    <a:srgbClr val="068FB8"/>
                  </a:solidFill>
                  <a:latin typeface="Franklin Gothic Demi Cond" panose="020B0706030402020204" pitchFamily="34" charset="0"/>
                  <a:ea typeface="Poppins SemiBold" charset="0"/>
                  <a:cs typeface="Poppins SemiBold" charset="0"/>
                </a:rPr>
              </a:br>
              <a:r>
                <a:rPr lang="sv-SE" sz="1400" dirty="0">
                  <a:solidFill>
                    <a:srgbClr val="068FB8"/>
                  </a:solidFill>
                  <a:latin typeface="Franklin Gothic Demi Cond" panose="020B0706030402020204" pitchFamily="34" charset="0"/>
                  <a:ea typeface="Poppins SemiBold" charset="0"/>
                  <a:cs typeface="Poppins SemiBold" charset="0"/>
                </a:rPr>
                <a:t>BEHÖVS</a:t>
              </a:r>
            </a:p>
          </p:txBody>
        </p:sp>
      </p:grpSp>
    </p:spTree>
    <p:extLst>
      <p:ext uri="{BB962C8B-B14F-4D97-AF65-F5344CB8AC3E}">
        <p14:creationId xmlns:p14="http://schemas.microsoft.com/office/powerpoint/2010/main" val="186829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793734-935E-44C6-87A1-936BBA8179F7}"/>
              </a:ext>
            </a:extLst>
          </p:cNvPr>
          <p:cNvSpPr>
            <a:spLocks noGrp="1"/>
          </p:cNvSpPr>
          <p:nvPr>
            <p:ph type="title"/>
          </p:nvPr>
        </p:nvSpPr>
        <p:spPr>
          <a:xfrm>
            <a:off x="695325" y="216841"/>
            <a:ext cx="10225089" cy="1115034"/>
          </a:xfrm>
        </p:spPr>
        <p:txBody>
          <a:bodyPr/>
          <a:lstStyle/>
          <a:p>
            <a:r>
              <a:rPr lang="sv-SE"/>
              <a:t>Bakgrund till programmen</a:t>
            </a:r>
          </a:p>
        </p:txBody>
      </p:sp>
      <p:sp>
        <p:nvSpPr>
          <p:cNvPr id="3" name="Platshållare för innehåll 2">
            <a:extLst>
              <a:ext uri="{FF2B5EF4-FFF2-40B4-BE49-F238E27FC236}">
                <a16:creationId xmlns:a16="http://schemas.microsoft.com/office/drawing/2014/main" id="{5CCFEC6C-B57D-4E9D-A3AB-51C62F77234F}"/>
              </a:ext>
            </a:extLst>
          </p:cNvPr>
          <p:cNvSpPr>
            <a:spLocks noGrp="1"/>
          </p:cNvSpPr>
          <p:nvPr>
            <p:ph idx="1"/>
          </p:nvPr>
        </p:nvSpPr>
        <p:spPr/>
        <p:txBody>
          <a:bodyPr>
            <a:normAutofit/>
          </a:bodyPr>
          <a:lstStyle/>
          <a:p>
            <a:pPr marL="0" lvl="0" indent="0">
              <a:lnSpc>
                <a:spcPct val="100000"/>
              </a:lnSpc>
              <a:spcBef>
                <a:spcPts val="0"/>
              </a:spcBef>
              <a:buNone/>
            </a:pPr>
            <a:r>
              <a:rPr lang="sv-SE"/>
              <a:t>Aktörerna inom varje program har tillsammans tagit fram en innovationsagenda med vision och mål för området.</a:t>
            </a:r>
          </a:p>
        </p:txBody>
      </p:sp>
      <p:sp>
        <p:nvSpPr>
          <p:cNvPr id="6" name="Platshållare för bildnummer 5">
            <a:extLst>
              <a:ext uri="{FF2B5EF4-FFF2-40B4-BE49-F238E27FC236}">
                <a16:creationId xmlns:a16="http://schemas.microsoft.com/office/drawing/2014/main" id="{FCDB9574-C951-467D-9EAF-E9F67FFC28D3}"/>
              </a:ext>
            </a:extLst>
          </p:cNvPr>
          <p:cNvSpPr>
            <a:spLocks noGrp="1"/>
          </p:cNvSpPr>
          <p:nvPr>
            <p:ph type="sldNum" sz="quarter" idx="12"/>
          </p:nvPr>
        </p:nvSpPr>
        <p:spPr/>
        <p:txBody>
          <a:bodyPr/>
          <a:lstStyle/>
          <a:p>
            <a:fld id="{E8645303-2AAE-45D1-913A-B06AE6474513}" type="slidenum">
              <a:rPr lang="sv-SE" smtClean="0"/>
              <a:t>3</a:t>
            </a:fld>
            <a:endParaRPr lang="sv-SE"/>
          </a:p>
        </p:txBody>
      </p:sp>
      <p:pic>
        <p:nvPicPr>
          <p:cNvPr id="9" name="Bildobjekt 8">
            <a:extLst>
              <a:ext uri="{FF2B5EF4-FFF2-40B4-BE49-F238E27FC236}">
                <a16:creationId xmlns:a16="http://schemas.microsoft.com/office/drawing/2014/main" id="{DBB26C71-98F5-43F5-9D36-5E19983765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73079" y="1113183"/>
            <a:ext cx="4665178" cy="5703152"/>
          </a:xfrm>
          <a:prstGeom prst="rect">
            <a:avLst/>
          </a:prstGeom>
        </p:spPr>
      </p:pic>
    </p:spTree>
    <p:extLst>
      <p:ext uri="{BB962C8B-B14F-4D97-AF65-F5344CB8AC3E}">
        <p14:creationId xmlns:p14="http://schemas.microsoft.com/office/powerpoint/2010/main" val="2488009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C7DCB8ED-2AA5-4221-BFA0-29F309077678}"/>
              </a:ext>
            </a:extLst>
          </p:cNvPr>
          <p:cNvSpPr/>
          <p:nvPr/>
        </p:nvSpPr>
        <p:spPr>
          <a:xfrm>
            <a:off x="-600" y="1"/>
            <a:ext cx="12193200" cy="6857999"/>
          </a:xfrm>
          <a:prstGeom prst="rect">
            <a:avLst/>
          </a:prstGeom>
          <a:solidFill>
            <a:srgbClr val="002D3E"/>
          </a:solidFill>
          <a:ln w="76200">
            <a:solidFill>
              <a:srgbClr val="068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3" name="Rubrik 3">
            <a:extLst>
              <a:ext uri="{FF2B5EF4-FFF2-40B4-BE49-F238E27FC236}">
                <a16:creationId xmlns:a16="http://schemas.microsoft.com/office/drawing/2014/main" id="{A9622762-7AEE-4106-997D-65ACC3B7325D}"/>
              </a:ext>
            </a:extLst>
          </p:cNvPr>
          <p:cNvSpPr txBox="1">
            <a:spLocks/>
          </p:cNvSpPr>
          <p:nvPr/>
        </p:nvSpPr>
        <p:spPr>
          <a:xfrm>
            <a:off x="860646" y="468503"/>
            <a:ext cx="10470709" cy="111503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sv-SE" sz="4800" dirty="0">
                <a:solidFill>
                  <a:schemeClr val="bg1"/>
                </a:solidFill>
                <a:latin typeface="Arial" panose="020B0604020202020204" pitchFamily="34" charset="0"/>
                <a:cs typeface="Arial" panose="020B0604020202020204" pitchFamily="34" charset="0"/>
              </a:rPr>
              <a:t>Ett </a:t>
            </a:r>
            <a:r>
              <a:rPr lang="sv-SE" sz="4800" dirty="0" err="1">
                <a:solidFill>
                  <a:schemeClr val="bg1"/>
                </a:solidFill>
                <a:latin typeface="Arial" panose="020B0604020202020204" pitchFamily="34" charset="0"/>
                <a:cs typeface="Arial" panose="020B0604020202020204" pitchFamily="34" charset="0"/>
              </a:rPr>
              <a:t>agilt</a:t>
            </a:r>
            <a:r>
              <a:rPr lang="sv-SE" sz="4800" dirty="0">
                <a:solidFill>
                  <a:schemeClr val="bg1"/>
                </a:solidFill>
                <a:latin typeface="Arial" panose="020B0604020202020204" pitchFamily="34" charset="0"/>
                <a:cs typeface="Arial" panose="020B0604020202020204" pitchFamily="34" charset="0"/>
              </a:rPr>
              <a:t> arbetssätt </a:t>
            </a:r>
            <a:br>
              <a:rPr lang="sv-SE" sz="4800" dirty="0">
                <a:solidFill>
                  <a:schemeClr val="bg1"/>
                </a:solidFill>
                <a:latin typeface="Arial" panose="020B0604020202020204" pitchFamily="34" charset="0"/>
                <a:cs typeface="Arial" panose="020B0604020202020204" pitchFamily="34" charset="0"/>
              </a:rPr>
            </a:br>
            <a:r>
              <a:rPr lang="sv-SE" sz="4800" dirty="0">
                <a:solidFill>
                  <a:schemeClr val="bg1"/>
                </a:solidFill>
                <a:latin typeface="Arial" panose="020B0604020202020204" pitchFamily="34" charset="0"/>
                <a:cs typeface="Arial" panose="020B0604020202020204" pitchFamily="34" charset="0"/>
              </a:rPr>
              <a:t>– en framgångsfaktor</a:t>
            </a:r>
          </a:p>
        </p:txBody>
      </p:sp>
      <p:graphicFrame>
        <p:nvGraphicFramePr>
          <p:cNvPr id="45" name="Platshållare för innehåll 1">
            <a:extLst>
              <a:ext uri="{FF2B5EF4-FFF2-40B4-BE49-F238E27FC236}">
                <a16:creationId xmlns:a16="http://schemas.microsoft.com/office/drawing/2014/main" id="{1E589456-E914-4B6F-B3F8-D852AE3D3253}"/>
              </a:ext>
            </a:extLst>
          </p:cNvPr>
          <p:cNvGraphicFramePr>
            <a:graphicFrameLocks/>
          </p:cNvGraphicFramePr>
          <p:nvPr/>
        </p:nvGraphicFramePr>
        <p:xfrm>
          <a:off x="1155908" y="2317562"/>
          <a:ext cx="11130916" cy="3339228"/>
        </p:xfrm>
        <a:graphic>
          <a:graphicData uri="http://schemas.openxmlformats.org/drawingml/2006/table">
            <a:tbl>
              <a:tblPr firstRow="1" firstCol="1"/>
              <a:tblGrid>
                <a:gridCol w="2782729">
                  <a:extLst>
                    <a:ext uri="{9D8B030D-6E8A-4147-A177-3AD203B41FA5}">
                      <a16:colId xmlns:a16="http://schemas.microsoft.com/office/drawing/2014/main" val="130821490"/>
                    </a:ext>
                  </a:extLst>
                </a:gridCol>
                <a:gridCol w="2782729">
                  <a:extLst>
                    <a:ext uri="{9D8B030D-6E8A-4147-A177-3AD203B41FA5}">
                      <a16:colId xmlns:a16="http://schemas.microsoft.com/office/drawing/2014/main" val="958549715"/>
                    </a:ext>
                  </a:extLst>
                </a:gridCol>
                <a:gridCol w="2782729">
                  <a:extLst>
                    <a:ext uri="{9D8B030D-6E8A-4147-A177-3AD203B41FA5}">
                      <a16:colId xmlns:a16="http://schemas.microsoft.com/office/drawing/2014/main" val="2107868628"/>
                    </a:ext>
                  </a:extLst>
                </a:gridCol>
                <a:gridCol w="2782729">
                  <a:extLst>
                    <a:ext uri="{9D8B030D-6E8A-4147-A177-3AD203B41FA5}">
                      <a16:colId xmlns:a16="http://schemas.microsoft.com/office/drawing/2014/main" val="1927224447"/>
                    </a:ext>
                  </a:extLst>
                </a:gridCol>
              </a:tblGrid>
              <a:tr h="5312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600" b="1" dirty="0">
                          <a:solidFill>
                            <a:srgbClr val="068FB8"/>
                          </a:solidFill>
                          <a:effectLst/>
                        </a:rPr>
                        <a:t>2013</a:t>
                      </a:r>
                      <a:endParaRPr lang="sv-SE" sz="1600" b="1" dirty="0">
                        <a:solidFill>
                          <a:srgbClr val="068FB8"/>
                        </a:solidFill>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600" b="1" dirty="0">
                          <a:solidFill>
                            <a:srgbClr val="068FB8"/>
                          </a:solidFill>
                          <a:effectLst/>
                        </a:rPr>
                        <a:t>2014</a:t>
                      </a:r>
                      <a:endParaRPr lang="sv-SE" sz="1600" b="1" dirty="0">
                        <a:solidFill>
                          <a:srgbClr val="068FB8"/>
                        </a:solidFill>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600" b="1" dirty="0">
                          <a:solidFill>
                            <a:srgbClr val="068FB8"/>
                          </a:solidFill>
                          <a:effectLst/>
                        </a:rPr>
                        <a:t>2015</a:t>
                      </a:r>
                      <a:endParaRPr lang="sv-SE" sz="1600" b="1" dirty="0">
                        <a:solidFill>
                          <a:srgbClr val="068FB8"/>
                        </a:solidFill>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600" b="1" dirty="0">
                          <a:solidFill>
                            <a:srgbClr val="068FB8"/>
                          </a:solidFill>
                          <a:effectLst/>
                        </a:rPr>
                        <a:t>2017</a:t>
                      </a:r>
                      <a:endParaRPr lang="sv-SE" sz="1600" b="1" dirty="0">
                        <a:solidFill>
                          <a:srgbClr val="068FB8"/>
                        </a:solidFill>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69491251"/>
                  </a:ext>
                </a:extLst>
              </a:tr>
              <a:tr h="46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dirty="0">
                          <a:solidFill>
                            <a:schemeClr val="bg1"/>
                          </a:solidFill>
                          <a:effectLst/>
                          <a:latin typeface="Arial" panose="020B0604020202020204" pitchFamily="34" charset="0"/>
                          <a:cs typeface="Arial" panose="020B0604020202020204" pitchFamily="34" charset="0"/>
                        </a:rPr>
                        <a:t>Metalliska material</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dirty="0" err="1">
                          <a:solidFill>
                            <a:schemeClr val="bg1"/>
                          </a:solidFill>
                          <a:effectLst/>
                          <a:latin typeface="Arial" panose="020B0604020202020204" pitchFamily="34" charset="0"/>
                          <a:cs typeface="Arial" panose="020B0604020202020204" pitchFamily="34" charset="0"/>
                        </a:rPr>
                        <a:t>BioInnovation</a:t>
                      </a:r>
                      <a:r>
                        <a:rPr lang="sv-SE" sz="1200" dirty="0">
                          <a:solidFill>
                            <a:schemeClr val="bg1"/>
                          </a:solidFill>
                          <a:effectLst/>
                          <a:latin typeface="Arial" panose="020B0604020202020204" pitchFamily="34" charset="0"/>
                          <a:cs typeface="Arial" panose="020B0604020202020204" pitchFamily="34" charset="0"/>
                        </a:rPr>
                        <a:t> </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dirty="0">
                          <a:solidFill>
                            <a:schemeClr val="bg1"/>
                          </a:solidFill>
                          <a:effectLst/>
                          <a:latin typeface="Arial" panose="020B0604020202020204" pitchFamily="34" charset="0"/>
                          <a:cs typeface="Arial" panose="020B0604020202020204" pitchFamily="34" charset="0"/>
                        </a:rPr>
                        <a:t>Drive Sweden </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Viable</a:t>
                      </a:r>
                      <a:r>
                        <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sv-SE" sz="1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cities</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47309031"/>
                  </a:ext>
                </a:extLst>
              </a:tr>
              <a:tr h="46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dirty="0">
                          <a:solidFill>
                            <a:schemeClr val="bg1"/>
                          </a:solidFill>
                          <a:effectLst/>
                          <a:latin typeface="Arial" panose="020B0604020202020204" pitchFamily="34" charset="0"/>
                          <a:cs typeface="Arial" panose="020B0604020202020204" pitchFamily="34" charset="0"/>
                        </a:rPr>
                        <a:t>Lättvikt</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dirty="0" err="1">
                          <a:solidFill>
                            <a:schemeClr val="bg1"/>
                          </a:solidFill>
                          <a:effectLst/>
                          <a:latin typeface="Arial" panose="020B0604020202020204" pitchFamily="34" charset="0"/>
                          <a:cs typeface="Arial" panose="020B0604020202020204" pitchFamily="34" charset="0"/>
                        </a:rPr>
                        <a:t>Innovair</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dirty="0">
                          <a:solidFill>
                            <a:schemeClr val="bg1"/>
                          </a:solidFill>
                          <a:effectLst/>
                          <a:latin typeface="Arial" panose="020B0604020202020204" pitchFamily="34" charset="0"/>
                          <a:cs typeface="Arial" panose="020B0604020202020204" pitchFamily="34" charset="0"/>
                        </a:rPr>
                        <a:t>InfraSweden2030</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45032929"/>
                  </a:ext>
                </a:extLst>
              </a:tr>
              <a:tr h="46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dirty="0" err="1">
                          <a:solidFill>
                            <a:schemeClr val="bg1"/>
                          </a:solidFill>
                          <a:effectLst/>
                          <a:latin typeface="Arial" panose="020B0604020202020204" pitchFamily="34" charset="0"/>
                          <a:cs typeface="Arial" panose="020B0604020202020204" pitchFamily="34" charset="0"/>
                        </a:rPr>
                        <a:t>PiiA</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dirty="0" err="1">
                          <a:solidFill>
                            <a:schemeClr val="bg1"/>
                          </a:solidFill>
                          <a:effectLst/>
                          <a:latin typeface="Arial" panose="020B0604020202020204" pitchFamily="34" charset="0"/>
                          <a:cs typeface="Arial" panose="020B0604020202020204" pitchFamily="34" charset="0"/>
                        </a:rPr>
                        <a:t>IoT</a:t>
                      </a:r>
                      <a:r>
                        <a:rPr lang="sv-SE" sz="1200" dirty="0">
                          <a:solidFill>
                            <a:schemeClr val="bg1"/>
                          </a:solidFill>
                          <a:effectLst/>
                          <a:latin typeface="Arial" panose="020B0604020202020204" pitchFamily="34" charset="0"/>
                          <a:cs typeface="Arial" panose="020B0604020202020204" pitchFamily="34" charset="0"/>
                        </a:rPr>
                        <a:t> Sverige</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dirty="0">
                          <a:solidFill>
                            <a:schemeClr val="bg1"/>
                          </a:solidFill>
                          <a:effectLst/>
                          <a:latin typeface="Arial" panose="020B0604020202020204" pitchFamily="34" charset="0"/>
                          <a:cs typeface="Arial" panose="020B0604020202020204" pitchFamily="34" charset="0"/>
                        </a:rPr>
                        <a:t>Medtech4health</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64463054"/>
                  </a:ext>
                </a:extLst>
              </a:tr>
              <a:tr h="46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a:solidFill>
                            <a:schemeClr val="bg1"/>
                          </a:solidFill>
                          <a:effectLst/>
                          <a:latin typeface="Arial" panose="020B0604020202020204" pitchFamily="34" charset="0"/>
                          <a:cs typeface="Arial" panose="020B0604020202020204" pitchFamily="34" charset="0"/>
                        </a:rPr>
                        <a:t>Produktion2030</a:t>
                      </a:r>
                      <a:endParaRPr lang="sv-SE" sz="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dirty="0">
                          <a:solidFill>
                            <a:schemeClr val="bg1"/>
                          </a:solidFill>
                          <a:effectLst/>
                          <a:latin typeface="Arial" panose="020B0604020202020204" pitchFamily="34" charset="0"/>
                          <a:cs typeface="Arial" panose="020B0604020202020204" pitchFamily="34" charset="0"/>
                        </a:rPr>
                        <a:t>SIO Grafen</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en-US" sz="1200" dirty="0" err="1">
                          <a:solidFill>
                            <a:schemeClr val="bg1"/>
                          </a:solidFill>
                          <a:effectLst/>
                          <a:latin typeface="Arial" panose="020B0604020202020204" pitchFamily="34" charset="0"/>
                          <a:cs typeface="Arial" panose="020B0604020202020204" pitchFamily="34" charset="0"/>
                        </a:rPr>
                        <a:t>RE:Source</a:t>
                      </a:r>
                      <a:r>
                        <a:rPr lang="en-US" sz="1200" dirty="0">
                          <a:solidFill>
                            <a:schemeClr val="bg1"/>
                          </a:solidFill>
                          <a:effectLst/>
                          <a:latin typeface="Arial" panose="020B0604020202020204" pitchFamily="34" charset="0"/>
                          <a:cs typeface="Arial" panose="020B0604020202020204" pitchFamily="34" charset="0"/>
                        </a:rPr>
                        <a:t> </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96907642"/>
                  </a:ext>
                </a:extLst>
              </a:tr>
              <a:tr h="46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dirty="0">
                          <a:solidFill>
                            <a:schemeClr val="bg1"/>
                          </a:solidFill>
                          <a:effectLst/>
                          <a:latin typeface="Arial" panose="020B0604020202020204" pitchFamily="34" charset="0"/>
                          <a:cs typeface="Arial" panose="020B0604020202020204" pitchFamily="34" charset="0"/>
                        </a:rPr>
                        <a:t>STRIM</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dirty="0">
                          <a:solidFill>
                            <a:schemeClr val="bg1"/>
                          </a:solidFill>
                          <a:effectLst/>
                          <a:latin typeface="Arial" panose="020B0604020202020204" pitchFamily="34" charset="0"/>
                          <a:cs typeface="Arial" panose="020B0604020202020204" pitchFamily="34" charset="0"/>
                        </a:rPr>
                        <a:t>Smartare elektroniksystem </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en-US" sz="1200" dirty="0">
                          <a:solidFill>
                            <a:schemeClr val="bg1"/>
                          </a:solidFill>
                          <a:effectLst/>
                          <a:latin typeface="Arial" panose="020B0604020202020204" pitchFamily="34" charset="0"/>
                          <a:cs typeface="Arial" panose="020B0604020202020204" pitchFamily="34" charset="0"/>
                        </a:rPr>
                        <a:t>Smart Built Environment</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68843662"/>
                  </a:ext>
                </a:extLst>
              </a:tr>
              <a:tr h="46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dirty="0">
                          <a:solidFill>
                            <a:schemeClr val="bg1"/>
                          </a:solidFill>
                          <a:effectLst/>
                          <a:latin typeface="Arial" panose="020B0604020202020204" pitchFamily="34" charset="0"/>
                          <a:cs typeface="Arial" panose="020B0604020202020204" pitchFamily="34" charset="0"/>
                        </a:rPr>
                        <a:t> </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err="1">
                          <a:solidFill>
                            <a:schemeClr val="bg1"/>
                          </a:solidFill>
                          <a:effectLst/>
                          <a:latin typeface="Arial" panose="020B0604020202020204" pitchFamily="34" charset="0"/>
                          <a:cs typeface="Arial" panose="020B0604020202020204" pitchFamily="34" charset="0"/>
                        </a:rPr>
                        <a:t>Swelife</a:t>
                      </a:r>
                      <a:endParaRPr lang="sv-SE" sz="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r>
                        <a:rPr lang="sv-SE" sz="1200" dirty="0">
                          <a:solidFill>
                            <a:schemeClr val="bg1"/>
                          </a:solidFill>
                          <a:effectLst/>
                          <a:latin typeface="Arial" panose="020B0604020202020204" pitchFamily="34" charset="0"/>
                          <a:cs typeface="Arial" panose="020B0604020202020204" pitchFamily="34" charset="0"/>
                        </a:rPr>
                        <a:t> </a:t>
                      </a: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600"/>
                        </a:lnSpc>
                        <a:spcAft>
                          <a:spcPts val="900"/>
                        </a:spcAft>
                      </a:pPr>
                      <a:endParaRPr lang="sv-S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68766217"/>
                  </a:ext>
                </a:extLst>
              </a:tr>
            </a:tbl>
          </a:graphicData>
        </a:graphic>
      </p:graphicFrame>
    </p:spTree>
    <p:extLst>
      <p:ext uri="{BB962C8B-B14F-4D97-AF65-F5344CB8AC3E}">
        <p14:creationId xmlns:p14="http://schemas.microsoft.com/office/powerpoint/2010/main" val="374387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E1CF4C37-644A-456F-96E9-98A28FFEAF21}"/>
              </a:ext>
            </a:extLst>
          </p:cNvPr>
          <p:cNvSpPr>
            <a:spLocks noGrp="1"/>
          </p:cNvSpPr>
          <p:nvPr>
            <p:ph type="title"/>
          </p:nvPr>
        </p:nvSpPr>
        <p:spPr/>
        <p:txBody>
          <a:bodyPr/>
          <a:lstStyle/>
          <a:p>
            <a:r>
              <a:rPr lang="sv-SE"/>
              <a:t>17 strategiska innovationsprogram</a:t>
            </a:r>
          </a:p>
        </p:txBody>
      </p:sp>
      <p:sp>
        <p:nvSpPr>
          <p:cNvPr id="4" name="Platshållare för bildnummer 3">
            <a:extLst>
              <a:ext uri="{FF2B5EF4-FFF2-40B4-BE49-F238E27FC236}">
                <a16:creationId xmlns:a16="http://schemas.microsoft.com/office/drawing/2014/main" id="{AC9AB558-644E-4873-801A-941B25E5F92B}"/>
              </a:ext>
            </a:extLst>
          </p:cNvPr>
          <p:cNvSpPr>
            <a:spLocks noGrp="1"/>
          </p:cNvSpPr>
          <p:nvPr>
            <p:ph type="sldNum" sz="quarter" idx="12"/>
          </p:nvPr>
        </p:nvSpPr>
        <p:spPr/>
        <p:txBody>
          <a:bodyPr/>
          <a:lstStyle/>
          <a:p>
            <a:fld id="{E8645303-2AAE-45D1-913A-B06AE6474513}" type="slidenum">
              <a:rPr lang="sv-SE" smtClean="0"/>
              <a:pPr/>
              <a:t>4</a:t>
            </a:fld>
            <a:endParaRPr lang="sv-SE"/>
          </a:p>
        </p:txBody>
      </p:sp>
      <p:pic>
        <p:nvPicPr>
          <p:cNvPr id="7" name="Bildobjekt 6">
            <a:extLst>
              <a:ext uri="{FF2B5EF4-FFF2-40B4-BE49-F238E27FC236}">
                <a16:creationId xmlns:a16="http://schemas.microsoft.com/office/drawing/2014/main" id="{9B68EC3E-0180-4295-83B2-3BD8D80F590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5325" y="1793227"/>
            <a:ext cx="10919649" cy="3980212"/>
          </a:xfrm>
          <a:prstGeom prst="rect">
            <a:avLst/>
          </a:prstGeom>
        </p:spPr>
      </p:pic>
    </p:spTree>
    <p:extLst>
      <p:ext uri="{BB962C8B-B14F-4D97-AF65-F5344CB8AC3E}">
        <p14:creationId xmlns:p14="http://schemas.microsoft.com/office/powerpoint/2010/main" val="93790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E926FC-7CB9-4615-A7C3-A67123EC8B04}"/>
              </a:ext>
            </a:extLst>
          </p:cNvPr>
          <p:cNvSpPr>
            <a:spLocks noGrp="1"/>
          </p:cNvSpPr>
          <p:nvPr>
            <p:ph type="title"/>
          </p:nvPr>
        </p:nvSpPr>
        <p:spPr>
          <a:xfrm>
            <a:off x="695325" y="216841"/>
            <a:ext cx="10225089" cy="1115034"/>
          </a:xfrm>
        </p:spPr>
        <p:txBody>
          <a:bodyPr/>
          <a:lstStyle/>
          <a:p>
            <a:r>
              <a:rPr lang="sv-SE" dirty="0"/>
              <a:t>Programmens organisation</a:t>
            </a:r>
          </a:p>
        </p:txBody>
      </p:sp>
      <p:sp>
        <p:nvSpPr>
          <p:cNvPr id="6" name="Platshållare för bildnummer 5">
            <a:extLst>
              <a:ext uri="{FF2B5EF4-FFF2-40B4-BE49-F238E27FC236}">
                <a16:creationId xmlns:a16="http://schemas.microsoft.com/office/drawing/2014/main" id="{08ED3706-E50C-4A59-8D9B-D240F222E3D4}"/>
              </a:ext>
            </a:extLst>
          </p:cNvPr>
          <p:cNvSpPr>
            <a:spLocks noGrp="1"/>
          </p:cNvSpPr>
          <p:nvPr>
            <p:ph type="sldNum" sz="quarter" idx="12"/>
          </p:nvPr>
        </p:nvSpPr>
        <p:spPr/>
        <p:txBody>
          <a:bodyPr/>
          <a:lstStyle/>
          <a:p>
            <a:fld id="{E8645303-2AAE-45D1-913A-B06AE6474513}" type="slidenum">
              <a:rPr lang="sv-SE" smtClean="0"/>
              <a:t>5</a:t>
            </a:fld>
            <a:endParaRPr lang="sv-SE"/>
          </a:p>
        </p:txBody>
      </p:sp>
      <p:sp>
        <p:nvSpPr>
          <p:cNvPr id="7" name="Rektangel 6">
            <a:extLst>
              <a:ext uri="{FF2B5EF4-FFF2-40B4-BE49-F238E27FC236}">
                <a16:creationId xmlns:a16="http://schemas.microsoft.com/office/drawing/2014/main" id="{85B55A0D-C2D1-4274-80EF-A8CD75475A43}"/>
              </a:ext>
            </a:extLst>
          </p:cNvPr>
          <p:cNvSpPr/>
          <p:nvPr/>
        </p:nvSpPr>
        <p:spPr>
          <a:xfrm>
            <a:off x="4582581" y="2033588"/>
            <a:ext cx="1846595" cy="422337"/>
          </a:xfrm>
          <a:prstGeom prst="rect">
            <a:avLst/>
          </a:prstGeom>
          <a:solidFill>
            <a:srgbClr val="DDE8F0"/>
          </a:solidFill>
          <a:ln>
            <a:solidFill>
              <a:srgbClr val="068FB8"/>
            </a:solidFill>
          </a:ln>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chemeClr val="tx1"/>
                </a:solidFill>
                <a:effectLst/>
                <a:uLnTx/>
                <a:uFillTx/>
                <a:latin typeface="Arial"/>
                <a:ea typeface="+mn-ea"/>
                <a:cs typeface="+mn-cs"/>
              </a:rPr>
              <a:t>General Assembly </a:t>
            </a:r>
          </a:p>
        </p:txBody>
      </p:sp>
      <p:cxnSp>
        <p:nvCxnSpPr>
          <p:cNvPr id="8" name="Rak pilkoppling 7">
            <a:extLst>
              <a:ext uri="{FF2B5EF4-FFF2-40B4-BE49-F238E27FC236}">
                <a16:creationId xmlns:a16="http://schemas.microsoft.com/office/drawing/2014/main" id="{5F15AFAD-F25F-402A-86D1-6ADF1936BE3F}"/>
              </a:ext>
            </a:extLst>
          </p:cNvPr>
          <p:cNvCxnSpPr>
            <a:cxnSpLocks/>
          </p:cNvCxnSpPr>
          <p:nvPr/>
        </p:nvCxnSpPr>
        <p:spPr>
          <a:xfrm>
            <a:off x="5832978" y="2558337"/>
            <a:ext cx="6203" cy="228725"/>
          </a:xfrm>
          <a:prstGeom prst="straightConnector1">
            <a:avLst/>
          </a:prstGeom>
          <a:ln w="57150">
            <a:noFill/>
            <a:tailEnd type="triangle"/>
          </a:ln>
          <a:effectLst/>
        </p:spPr>
        <p:style>
          <a:lnRef idx="2">
            <a:schemeClr val="accent1"/>
          </a:lnRef>
          <a:fillRef idx="0">
            <a:schemeClr val="accent1"/>
          </a:fillRef>
          <a:effectRef idx="1">
            <a:schemeClr val="accent1"/>
          </a:effectRef>
          <a:fontRef idx="minor">
            <a:schemeClr val="tx1"/>
          </a:fontRef>
        </p:style>
      </p:cxnSp>
      <p:sp>
        <p:nvSpPr>
          <p:cNvPr id="9" name="Rektangel 8">
            <a:extLst>
              <a:ext uri="{FF2B5EF4-FFF2-40B4-BE49-F238E27FC236}">
                <a16:creationId xmlns:a16="http://schemas.microsoft.com/office/drawing/2014/main" id="{866FE7C9-BA35-4C79-BDE7-9667DB0B23EA}"/>
              </a:ext>
            </a:extLst>
          </p:cNvPr>
          <p:cNvSpPr/>
          <p:nvPr/>
        </p:nvSpPr>
        <p:spPr>
          <a:xfrm>
            <a:off x="3888680" y="2946469"/>
            <a:ext cx="3220946" cy="422337"/>
          </a:xfrm>
          <a:prstGeom prst="rect">
            <a:avLst/>
          </a:prstGeom>
          <a:solidFill>
            <a:srgbClr val="068FB8"/>
          </a:solidFill>
          <a:ln>
            <a:noFill/>
          </a:ln>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prstClr val="white"/>
                </a:solidFill>
                <a:effectLst/>
                <a:uLnTx/>
                <a:uFillTx/>
                <a:latin typeface="Arial"/>
                <a:ea typeface="+mn-ea"/>
                <a:cs typeface="+mn-cs"/>
              </a:rPr>
              <a:t>Program board</a:t>
            </a:r>
          </a:p>
        </p:txBody>
      </p:sp>
      <p:sp>
        <p:nvSpPr>
          <p:cNvPr id="10" name="Rektangel: rundade hörn 9">
            <a:extLst>
              <a:ext uri="{FF2B5EF4-FFF2-40B4-BE49-F238E27FC236}">
                <a16:creationId xmlns:a16="http://schemas.microsoft.com/office/drawing/2014/main" id="{05C06244-FBA8-42F5-9DB5-0EAB60A2D374}"/>
              </a:ext>
            </a:extLst>
          </p:cNvPr>
          <p:cNvSpPr/>
          <p:nvPr/>
        </p:nvSpPr>
        <p:spPr>
          <a:xfrm>
            <a:off x="7434298" y="3166773"/>
            <a:ext cx="2288818" cy="997929"/>
          </a:xfrm>
          <a:prstGeom prst="roundRect">
            <a:avLst/>
          </a:prstGeom>
          <a:solidFill>
            <a:srgbClr val="0090BD"/>
          </a:solidFill>
          <a:ln>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44000" tIns="34290" rIns="68580" bIns="34290" numCol="1" spcCol="0" rtlCol="0" fromWordArt="0" anchor="ctr" anchorCtr="0" forceAA="0" compatLnSpc="1">
            <a:prstTxWarp prst="textNoShape">
              <a:avLst/>
            </a:prstTxWarp>
            <a:noAutofit/>
          </a:bodyPr>
          <a:lstStyle/>
          <a:p>
            <a:pPr marR="0" lvl="0" indent="0" defTabSz="6480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prstClr val="white"/>
                </a:solidFill>
                <a:effectLst/>
                <a:uLnTx/>
                <a:uFillTx/>
                <a:latin typeface="Arial"/>
                <a:ea typeface="+mn-ea"/>
                <a:cs typeface="+mn-cs"/>
              </a:rPr>
              <a:t>Financing agencies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prstClr val="white"/>
                </a:solidFill>
                <a:effectLst/>
                <a:uLnTx/>
                <a:uFillTx/>
                <a:latin typeface="Arial"/>
                <a:ea typeface="+mn-ea"/>
                <a:cs typeface="+mn-cs"/>
              </a:rPr>
              <a:t>Vinnova, Energy Agency, Formas</a:t>
            </a:r>
          </a:p>
        </p:txBody>
      </p:sp>
      <p:sp>
        <p:nvSpPr>
          <p:cNvPr id="11" name="Rektangel: rundade hörn 10">
            <a:extLst>
              <a:ext uri="{FF2B5EF4-FFF2-40B4-BE49-F238E27FC236}">
                <a16:creationId xmlns:a16="http://schemas.microsoft.com/office/drawing/2014/main" id="{A4B8E734-220E-497B-94C4-ECB763B9A083}"/>
              </a:ext>
            </a:extLst>
          </p:cNvPr>
          <p:cNvSpPr/>
          <p:nvPr/>
        </p:nvSpPr>
        <p:spPr>
          <a:xfrm>
            <a:off x="2233153" y="3199444"/>
            <a:ext cx="1363161" cy="779334"/>
          </a:xfrm>
          <a:prstGeom prst="roundRect">
            <a:avLst/>
          </a:prstGeom>
          <a:solidFill>
            <a:srgbClr val="DDE8F0">
              <a:alpha val="59000"/>
            </a:srgbClr>
          </a:solidFill>
          <a:ln w="12700">
            <a:solidFill>
              <a:srgbClr val="068FB8"/>
            </a:solid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chemeClr val="tx1"/>
                </a:solidFill>
                <a:effectLst/>
                <a:uLnTx/>
                <a:uFillTx/>
                <a:latin typeface="Arial"/>
                <a:ea typeface="+mn-ea"/>
                <a:cs typeface="+mn-cs"/>
              </a:rPr>
              <a:t>Reference groups</a:t>
            </a:r>
          </a:p>
        </p:txBody>
      </p:sp>
      <p:sp>
        <p:nvSpPr>
          <p:cNvPr id="12" name="Rektangel: rundade hörn 11">
            <a:extLst>
              <a:ext uri="{FF2B5EF4-FFF2-40B4-BE49-F238E27FC236}">
                <a16:creationId xmlns:a16="http://schemas.microsoft.com/office/drawing/2014/main" id="{C555A658-7C7D-4FDF-A79B-8B6D92858472}"/>
              </a:ext>
            </a:extLst>
          </p:cNvPr>
          <p:cNvSpPr/>
          <p:nvPr/>
        </p:nvSpPr>
        <p:spPr>
          <a:xfrm>
            <a:off x="8664374" y="4627792"/>
            <a:ext cx="1813126" cy="852336"/>
          </a:xfrm>
          <a:prstGeom prst="roundRect">
            <a:avLst/>
          </a:prstGeom>
          <a:solidFill>
            <a:srgbClr val="222A35">
              <a:alpha val="50000"/>
            </a:srgbClr>
          </a:solidFill>
          <a:ln>
            <a:noFill/>
          </a:ln>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chemeClr val="bg1"/>
                </a:solidFill>
                <a:effectLst/>
                <a:uLnTx/>
                <a:uFillTx/>
                <a:latin typeface="Arial"/>
                <a:ea typeface="+mn-ea"/>
                <a:cs typeface="+mn-cs"/>
              </a:rPr>
              <a:t>Expert evaluator group</a:t>
            </a:r>
          </a:p>
        </p:txBody>
      </p:sp>
      <p:sp>
        <p:nvSpPr>
          <p:cNvPr id="13" name="Rektangel 12">
            <a:extLst>
              <a:ext uri="{FF2B5EF4-FFF2-40B4-BE49-F238E27FC236}">
                <a16:creationId xmlns:a16="http://schemas.microsoft.com/office/drawing/2014/main" id="{D8207E7A-B0DB-4AAB-BB50-7A18EEAC14F1}"/>
              </a:ext>
            </a:extLst>
          </p:cNvPr>
          <p:cNvSpPr/>
          <p:nvPr/>
        </p:nvSpPr>
        <p:spPr>
          <a:xfrm>
            <a:off x="2732833" y="4632800"/>
            <a:ext cx="1741220" cy="852336"/>
          </a:xfrm>
          <a:prstGeom prst="rect">
            <a:avLst/>
          </a:prstGeom>
          <a:solidFill>
            <a:srgbClr val="DDE8F0"/>
          </a:solidFill>
          <a:ln w="12700">
            <a:solidFill>
              <a:srgbClr val="068FB8"/>
            </a:solid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72000" rIns="68580" bIns="3429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chemeClr val="tx1"/>
                </a:solidFill>
                <a:effectLst/>
                <a:uLnTx/>
                <a:uFillTx/>
                <a:latin typeface="Arial"/>
                <a:ea typeface="+mn-ea"/>
                <a:cs typeface="+mn-cs"/>
              </a:rPr>
              <a:t>Strategic projects</a:t>
            </a:r>
          </a:p>
        </p:txBody>
      </p:sp>
      <p:sp>
        <p:nvSpPr>
          <p:cNvPr id="14" name="Rektangel 13">
            <a:extLst>
              <a:ext uri="{FF2B5EF4-FFF2-40B4-BE49-F238E27FC236}">
                <a16:creationId xmlns:a16="http://schemas.microsoft.com/office/drawing/2014/main" id="{E0D8F595-D952-4284-9294-556E911D0E99}"/>
              </a:ext>
            </a:extLst>
          </p:cNvPr>
          <p:cNvSpPr/>
          <p:nvPr/>
        </p:nvSpPr>
        <p:spPr>
          <a:xfrm>
            <a:off x="4588915" y="4627792"/>
            <a:ext cx="1725002" cy="852336"/>
          </a:xfrm>
          <a:prstGeom prst="rect">
            <a:avLst/>
          </a:prstGeom>
          <a:solidFill>
            <a:srgbClr val="DDE8F0"/>
          </a:solidFill>
          <a:ln w="12700">
            <a:solidFill>
              <a:srgbClr val="068FB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72000" rIns="68580" bIns="3429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chemeClr val="tx1"/>
                </a:solidFill>
                <a:effectLst/>
                <a:uLnTx/>
                <a:uFillTx/>
                <a:latin typeface="Arial"/>
                <a:ea typeface="+mn-ea"/>
                <a:cs typeface="+mn-cs"/>
              </a:rPr>
              <a:t>Open call </a:t>
            </a:r>
          </a:p>
        </p:txBody>
      </p:sp>
      <p:cxnSp>
        <p:nvCxnSpPr>
          <p:cNvPr id="15" name="Rak pilkoppling 14">
            <a:extLst>
              <a:ext uri="{FF2B5EF4-FFF2-40B4-BE49-F238E27FC236}">
                <a16:creationId xmlns:a16="http://schemas.microsoft.com/office/drawing/2014/main" id="{41599E2F-9EE0-4508-A6FC-384B458DF7BA}"/>
              </a:ext>
            </a:extLst>
          </p:cNvPr>
          <p:cNvCxnSpPr>
            <a:cxnSpLocks/>
          </p:cNvCxnSpPr>
          <p:nvPr/>
        </p:nvCxnSpPr>
        <p:spPr>
          <a:xfrm flipH="1">
            <a:off x="5832515" y="3376099"/>
            <a:ext cx="7129" cy="267389"/>
          </a:xfrm>
          <a:prstGeom prst="straightConnector1">
            <a:avLst/>
          </a:prstGeom>
          <a:ln w="57150">
            <a:no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Rak pilkoppling 15">
            <a:extLst>
              <a:ext uri="{FF2B5EF4-FFF2-40B4-BE49-F238E27FC236}">
                <a16:creationId xmlns:a16="http://schemas.microsoft.com/office/drawing/2014/main" id="{71A91F4E-DD23-4654-BB28-F646C2D1EC51}"/>
              </a:ext>
            </a:extLst>
          </p:cNvPr>
          <p:cNvCxnSpPr>
            <a:cxnSpLocks/>
          </p:cNvCxnSpPr>
          <p:nvPr/>
        </p:nvCxnSpPr>
        <p:spPr>
          <a:xfrm>
            <a:off x="7002101" y="4360549"/>
            <a:ext cx="0" cy="189799"/>
          </a:xfrm>
          <a:prstGeom prst="straightConnector1">
            <a:avLst/>
          </a:prstGeom>
          <a:ln>
            <a:noFill/>
            <a:tailEnd type="triangle"/>
          </a:ln>
          <a:effectLst/>
        </p:spPr>
        <p:style>
          <a:lnRef idx="2">
            <a:schemeClr val="accent1"/>
          </a:lnRef>
          <a:fillRef idx="0">
            <a:schemeClr val="accent1"/>
          </a:fillRef>
          <a:effectRef idx="1">
            <a:schemeClr val="accent1"/>
          </a:effectRef>
          <a:fontRef idx="minor">
            <a:schemeClr val="tx1"/>
          </a:fontRef>
        </p:style>
      </p:cxnSp>
      <p:sp>
        <p:nvSpPr>
          <p:cNvPr id="17" name="Rektangel: rundade hörn 16">
            <a:extLst>
              <a:ext uri="{FF2B5EF4-FFF2-40B4-BE49-F238E27FC236}">
                <a16:creationId xmlns:a16="http://schemas.microsoft.com/office/drawing/2014/main" id="{4EE2FB8E-D9F4-4C83-B4B0-E7EF1950ED7C}"/>
              </a:ext>
            </a:extLst>
          </p:cNvPr>
          <p:cNvSpPr/>
          <p:nvPr/>
        </p:nvSpPr>
        <p:spPr>
          <a:xfrm>
            <a:off x="4858953" y="4988360"/>
            <a:ext cx="973252" cy="231683"/>
          </a:xfrm>
          <a:prstGeom prst="roundRect">
            <a:avLst/>
          </a:prstGeom>
          <a:solidFill>
            <a:srgbClr val="0090BD"/>
          </a:solidFill>
          <a:ln w="12700">
            <a:solidFill>
              <a:srgbClr val="DDE8F0"/>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a:ln>
                <a:noFill/>
              </a:ln>
              <a:solidFill>
                <a:prstClr val="white"/>
              </a:solidFill>
              <a:effectLst/>
              <a:uLnTx/>
              <a:uFillTx/>
              <a:latin typeface="Arial"/>
              <a:ea typeface="+mn-ea"/>
              <a:cs typeface="+mn-cs"/>
            </a:endParaRPr>
          </a:p>
        </p:txBody>
      </p:sp>
      <p:sp>
        <p:nvSpPr>
          <p:cNvPr id="18" name="Rektangel: rundade hörn 17">
            <a:extLst>
              <a:ext uri="{FF2B5EF4-FFF2-40B4-BE49-F238E27FC236}">
                <a16:creationId xmlns:a16="http://schemas.microsoft.com/office/drawing/2014/main" id="{2F3EDE6D-CEE9-4F0F-94BE-375776D40FC7}"/>
              </a:ext>
            </a:extLst>
          </p:cNvPr>
          <p:cNvSpPr/>
          <p:nvPr/>
        </p:nvSpPr>
        <p:spPr>
          <a:xfrm>
            <a:off x="4928726" y="5053943"/>
            <a:ext cx="973252" cy="231683"/>
          </a:xfrm>
          <a:prstGeom prst="roundRect">
            <a:avLst/>
          </a:prstGeom>
          <a:solidFill>
            <a:srgbClr val="0090BD"/>
          </a:solidFill>
          <a:ln w="12700">
            <a:solidFill>
              <a:srgbClr val="DDE8F0"/>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prstClr val="white"/>
                </a:solidFill>
                <a:effectLst/>
                <a:uLnTx/>
                <a:uFillTx/>
                <a:latin typeface="Arial"/>
                <a:ea typeface="+mn-ea"/>
                <a:cs typeface="+mn-cs"/>
              </a:rPr>
              <a:t>Projekt</a:t>
            </a:r>
          </a:p>
        </p:txBody>
      </p:sp>
      <p:sp>
        <p:nvSpPr>
          <p:cNvPr id="19" name="Rektangel: rundade hörn 18">
            <a:extLst>
              <a:ext uri="{FF2B5EF4-FFF2-40B4-BE49-F238E27FC236}">
                <a16:creationId xmlns:a16="http://schemas.microsoft.com/office/drawing/2014/main" id="{FCF38534-C49C-4948-A223-133C0AFF843E}"/>
              </a:ext>
            </a:extLst>
          </p:cNvPr>
          <p:cNvSpPr/>
          <p:nvPr/>
        </p:nvSpPr>
        <p:spPr>
          <a:xfrm>
            <a:off x="4991640" y="5111698"/>
            <a:ext cx="973252" cy="231683"/>
          </a:xfrm>
          <a:prstGeom prst="roundRect">
            <a:avLst/>
          </a:prstGeom>
          <a:solidFill>
            <a:srgbClr val="DDE8F0"/>
          </a:solidFill>
          <a:ln w="12700">
            <a:solidFill>
              <a:srgbClr val="0090BD"/>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rgbClr val="0090BD"/>
                </a:solidFill>
                <a:effectLst/>
                <a:uLnTx/>
                <a:uFillTx/>
                <a:latin typeface="Arial"/>
                <a:ea typeface="+mn-ea"/>
                <a:cs typeface="+mn-cs"/>
              </a:rPr>
              <a:t>Project</a:t>
            </a:r>
          </a:p>
        </p:txBody>
      </p:sp>
      <p:sp>
        <p:nvSpPr>
          <p:cNvPr id="20" name="Rektangel: rundade hörn 19">
            <a:extLst>
              <a:ext uri="{FF2B5EF4-FFF2-40B4-BE49-F238E27FC236}">
                <a16:creationId xmlns:a16="http://schemas.microsoft.com/office/drawing/2014/main" id="{301CF19D-0EFE-44C4-90E5-8F8E74ED56D1}"/>
              </a:ext>
            </a:extLst>
          </p:cNvPr>
          <p:cNvSpPr/>
          <p:nvPr/>
        </p:nvSpPr>
        <p:spPr>
          <a:xfrm>
            <a:off x="3073018" y="4988377"/>
            <a:ext cx="973252" cy="231683"/>
          </a:xfrm>
          <a:prstGeom prst="roundRect">
            <a:avLst/>
          </a:prstGeom>
          <a:solidFill>
            <a:srgbClr val="0090BD"/>
          </a:solidFill>
          <a:ln w="12700">
            <a:solidFill>
              <a:srgbClr val="DDE8F0"/>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a:ln>
                <a:noFill/>
              </a:ln>
              <a:solidFill>
                <a:prstClr val="white"/>
              </a:solidFill>
              <a:effectLst/>
              <a:uLnTx/>
              <a:uFillTx/>
              <a:latin typeface="Arial"/>
              <a:ea typeface="+mn-ea"/>
              <a:cs typeface="+mn-cs"/>
            </a:endParaRPr>
          </a:p>
        </p:txBody>
      </p:sp>
      <p:sp>
        <p:nvSpPr>
          <p:cNvPr id="21" name="Rektangel: rundade hörn 20">
            <a:extLst>
              <a:ext uri="{FF2B5EF4-FFF2-40B4-BE49-F238E27FC236}">
                <a16:creationId xmlns:a16="http://schemas.microsoft.com/office/drawing/2014/main" id="{257EF8FE-C380-4DC0-B389-AF34785DB1CF}"/>
              </a:ext>
            </a:extLst>
          </p:cNvPr>
          <p:cNvSpPr/>
          <p:nvPr/>
        </p:nvSpPr>
        <p:spPr>
          <a:xfrm>
            <a:off x="3142791" y="5053960"/>
            <a:ext cx="973252" cy="231683"/>
          </a:xfrm>
          <a:prstGeom prst="roundRect">
            <a:avLst/>
          </a:prstGeom>
          <a:solidFill>
            <a:srgbClr val="0090BD"/>
          </a:solidFill>
          <a:ln w="12700">
            <a:solidFill>
              <a:srgbClr val="DDE8F0"/>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prstClr val="white"/>
                </a:solidFill>
                <a:effectLst/>
                <a:uLnTx/>
                <a:uFillTx/>
                <a:latin typeface="Arial"/>
                <a:ea typeface="+mn-ea"/>
                <a:cs typeface="+mn-cs"/>
              </a:rPr>
              <a:t>Projekt</a:t>
            </a:r>
          </a:p>
        </p:txBody>
      </p:sp>
      <p:sp>
        <p:nvSpPr>
          <p:cNvPr id="22" name="Rektangel: rundade hörn 21">
            <a:extLst>
              <a:ext uri="{FF2B5EF4-FFF2-40B4-BE49-F238E27FC236}">
                <a16:creationId xmlns:a16="http://schemas.microsoft.com/office/drawing/2014/main" id="{FB25103E-9DEA-409F-9BB0-7909253C61FF}"/>
              </a:ext>
            </a:extLst>
          </p:cNvPr>
          <p:cNvSpPr/>
          <p:nvPr/>
        </p:nvSpPr>
        <p:spPr>
          <a:xfrm>
            <a:off x="3205705" y="5111715"/>
            <a:ext cx="973252" cy="231683"/>
          </a:xfrm>
          <a:prstGeom prst="roundRect">
            <a:avLst/>
          </a:prstGeom>
          <a:solidFill>
            <a:srgbClr val="DDE8F0"/>
          </a:solidFill>
          <a:ln w="12700">
            <a:solidFill>
              <a:srgbClr val="0090BD"/>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rgbClr val="0090BD"/>
                </a:solidFill>
                <a:effectLst/>
                <a:uLnTx/>
                <a:uFillTx/>
                <a:latin typeface="Arial"/>
                <a:ea typeface="+mn-ea"/>
                <a:cs typeface="+mn-cs"/>
              </a:rPr>
              <a:t>Project</a:t>
            </a:r>
          </a:p>
        </p:txBody>
      </p:sp>
      <p:cxnSp>
        <p:nvCxnSpPr>
          <p:cNvPr id="23" name="Rak pilkoppling 22">
            <a:extLst>
              <a:ext uri="{FF2B5EF4-FFF2-40B4-BE49-F238E27FC236}">
                <a16:creationId xmlns:a16="http://schemas.microsoft.com/office/drawing/2014/main" id="{09AFB599-231C-4C1F-A4EE-793B242DD5F9}"/>
              </a:ext>
            </a:extLst>
          </p:cNvPr>
          <p:cNvCxnSpPr>
            <a:cxnSpLocks/>
          </p:cNvCxnSpPr>
          <p:nvPr/>
        </p:nvCxnSpPr>
        <p:spPr>
          <a:xfrm>
            <a:off x="5505879" y="2597236"/>
            <a:ext cx="0" cy="26297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Rektangel 23">
            <a:extLst>
              <a:ext uri="{FF2B5EF4-FFF2-40B4-BE49-F238E27FC236}">
                <a16:creationId xmlns:a16="http://schemas.microsoft.com/office/drawing/2014/main" id="{DF4E6923-69BB-40F8-997D-14EECFFD7240}"/>
              </a:ext>
            </a:extLst>
          </p:cNvPr>
          <p:cNvSpPr/>
          <p:nvPr/>
        </p:nvSpPr>
        <p:spPr>
          <a:xfrm>
            <a:off x="6471214" y="4633370"/>
            <a:ext cx="1725002" cy="852336"/>
          </a:xfrm>
          <a:prstGeom prst="rect">
            <a:avLst/>
          </a:prstGeom>
          <a:solidFill>
            <a:srgbClr val="DDE8F0"/>
          </a:solidFill>
          <a:ln w="12700">
            <a:solidFill>
              <a:srgbClr val="068FB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72000" rIns="68580" bIns="3429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chemeClr val="tx1"/>
                </a:solidFill>
                <a:effectLst/>
                <a:uLnTx/>
                <a:uFillTx/>
                <a:latin typeface="Arial"/>
                <a:ea typeface="+mn-ea"/>
                <a:cs typeface="+mn-cs"/>
              </a:rPr>
              <a:t>Open call </a:t>
            </a:r>
          </a:p>
        </p:txBody>
      </p:sp>
      <p:sp>
        <p:nvSpPr>
          <p:cNvPr id="25" name="Rektangel: rundade hörn 24">
            <a:extLst>
              <a:ext uri="{FF2B5EF4-FFF2-40B4-BE49-F238E27FC236}">
                <a16:creationId xmlns:a16="http://schemas.microsoft.com/office/drawing/2014/main" id="{CC395EB8-31F3-4721-A375-53A4486D875C}"/>
              </a:ext>
            </a:extLst>
          </p:cNvPr>
          <p:cNvSpPr/>
          <p:nvPr/>
        </p:nvSpPr>
        <p:spPr>
          <a:xfrm>
            <a:off x="6741252" y="4993938"/>
            <a:ext cx="973252" cy="231683"/>
          </a:xfrm>
          <a:prstGeom prst="roundRect">
            <a:avLst/>
          </a:prstGeom>
          <a:solidFill>
            <a:srgbClr val="0090BD"/>
          </a:solidFill>
          <a:ln w="12700">
            <a:solidFill>
              <a:srgbClr val="DDE8F0"/>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a:ln>
                <a:noFill/>
              </a:ln>
              <a:solidFill>
                <a:prstClr val="white"/>
              </a:solidFill>
              <a:effectLst/>
              <a:uLnTx/>
              <a:uFillTx/>
              <a:latin typeface="Arial"/>
              <a:ea typeface="+mn-ea"/>
              <a:cs typeface="+mn-cs"/>
            </a:endParaRPr>
          </a:p>
        </p:txBody>
      </p:sp>
      <p:sp>
        <p:nvSpPr>
          <p:cNvPr id="26" name="Rektangel: rundade hörn 25">
            <a:extLst>
              <a:ext uri="{FF2B5EF4-FFF2-40B4-BE49-F238E27FC236}">
                <a16:creationId xmlns:a16="http://schemas.microsoft.com/office/drawing/2014/main" id="{EC4E86E0-7909-4319-89EE-89010A0E85A1}"/>
              </a:ext>
            </a:extLst>
          </p:cNvPr>
          <p:cNvSpPr/>
          <p:nvPr/>
        </p:nvSpPr>
        <p:spPr>
          <a:xfrm>
            <a:off x="6811025" y="5059521"/>
            <a:ext cx="973252" cy="231683"/>
          </a:xfrm>
          <a:prstGeom prst="roundRect">
            <a:avLst/>
          </a:prstGeom>
          <a:solidFill>
            <a:srgbClr val="0090BD"/>
          </a:solidFill>
          <a:ln w="12700">
            <a:solidFill>
              <a:srgbClr val="DDE8F0"/>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prstClr val="white"/>
                </a:solidFill>
                <a:effectLst/>
                <a:uLnTx/>
                <a:uFillTx/>
                <a:latin typeface="Arial"/>
                <a:ea typeface="+mn-ea"/>
                <a:cs typeface="+mn-cs"/>
              </a:rPr>
              <a:t>Projekt</a:t>
            </a:r>
          </a:p>
        </p:txBody>
      </p:sp>
      <p:sp>
        <p:nvSpPr>
          <p:cNvPr id="27" name="Rektangel: rundade hörn 26">
            <a:extLst>
              <a:ext uri="{FF2B5EF4-FFF2-40B4-BE49-F238E27FC236}">
                <a16:creationId xmlns:a16="http://schemas.microsoft.com/office/drawing/2014/main" id="{07F3609E-B68E-4E97-B433-618785A036B1}"/>
              </a:ext>
            </a:extLst>
          </p:cNvPr>
          <p:cNvSpPr/>
          <p:nvPr/>
        </p:nvSpPr>
        <p:spPr>
          <a:xfrm>
            <a:off x="6873939" y="5117276"/>
            <a:ext cx="973252" cy="231683"/>
          </a:xfrm>
          <a:prstGeom prst="roundRect">
            <a:avLst/>
          </a:prstGeom>
          <a:solidFill>
            <a:srgbClr val="DDE8F0"/>
          </a:solidFill>
          <a:ln w="12700">
            <a:solidFill>
              <a:srgbClr val="0090BD"/>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rgbClr val="0090BD"/>
                </a:solidFill>
                <a:effectLst/>
                <a:uLnTx/>
                <a:uFillTx/>
                <a:latin typeface="Arial"/>
                <a:ea typeface="+mn-ea"/>
                <a:cs typeface="+mn-cs"/>
              </a:rPr>
              <a:t>Project</a:t>
            </a:r>
          </a:p>
        </p:txBody>
      </p:sp>
      <p:cxnSp>
        <p:nvCxnSpPr>
          <p:cNvPr id="28" name="Rak pilkoppling 27">
            <a:extLst>
              <a:ext uri="{FF2B5EF4-FFF2-40B4-BE49-F238E27FC236}">
                <a16:creationId xmlns:a16="http://schemas.microsoft.com/office/drawing/2014/main" id="{FA28DA48-29D6-40D4-91BC-438447A0E01E}"/>
              </a:ext>
            </a:extLst>
          </p:cNvPr>
          <p:cNvCxnSpPr>
            <a:cxnSpLocks/>
          </p:cNvCxnSpPr>
          <p:nvPr/>
        </p:nvCxnSpPr>
        <p:spPr>
          <a:xfrm>
            <a:off x="5505879" y="3429000"/>
            <a:ext cx="0" cy="236737"/>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Rak pilkoppling 28">
            <a:extLst>
              <a:ext uri="{FF2B5EF4-FFF2-40B4-BE49-F238E27FC236}">
                <a16:creationId xmlns:a16="http://schemas.microsoft.com/office/drawing/2014/main" id="{B3AE3834-3B60-4542-B21B-ED2BEEC740DC}"/>
              </a:ext>
            </a:extLst>
          </p:cNvPr>
          <p:cNvCxnSpPr>
            <a:cxnSpLocks/>
          </p:cNvCxnSpPr>
          <p:nvPr/>
        </p:nvCxnSpPr>
        <p:spPr>
          <a:xfrm>
            <a:off x="5516844" y="4248430"/>
            <a:ext cx="0" cy="30191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Rak pilkoppling 29">
            <a:extLst>
              <a:ext uri="{FF2B5EF4-FFF2-40B4-BE49-F238E27FC236}">
                <a16:creationId xmlns:a16="http://schemas.microsoft.com/office/drawing/2014/main" id="{BBA203D3-A274-408F-954A-D4244240E479}"/>
              </a:ext>
            </a:extLst>
          </p:cNvPr>
          <p:cNvCxnSpPr>
            <a:cxnSpLocks/>
          </p:cNvCxnSpPr>
          <p:nvPr/>
        </p:nvCxnSpPr>
        <p:spPr>
          <a:xfrm>
            <a:off x="6854731" y="4248430"/>
            <a:ext cx="0" cy="30191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Rak pilkoppling 30">
            <a:extLst>
              <a:ext uri="{FF2B5EF4-FFF2-40B4-BE49-F238E27FC236}">
                <a16:creationId xmlns:a16="http://schemas.microsoft.com/office/drawing/2014/main" id="{CB713B01-16D4-488C-9750-263E86B850E0}"/>
              </a:ext>
            </a:extLst>
          </p:cNvPr>
          <p:cNvCxnSpPr>
            <a:cxnSpLocks/>
          </p:cNvCxnSpPr>
          <p:nvPr/>
        </p:nvCxnSpPr>
        <p:spPr>
          <a:xfrm>
            <a:off x="4178957" y="4248430"/>
            <a:ext cx="0" cy="30191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Rektangel 31">
            <a:extLst>
              <a:ext uri="{FF2B5EF4-FFF2-40B4-BE49-F238E27FC236}">
                <a16:creationId xmlns:a16="http://schemas.microsoft.com/office/drawing/2014/main" id="{97457946-E292-498C-BC8A-F5812AC2A577}"/>
              </a:ext>
            </a:extLst>
          </p:cNvPr>
          <p:cNvSpPr/>
          <p:nvPr/>
        </p:nvSpPr>
        <p:spPr>
          <a:xfrm>
            <a:off x="3895406" y="3742366"/>
            <a:ext cx="3220946" cy="422337"/>
          </a:xfrm>
          <a:prstGeom prst="rect">
            <a:avLst/>
          </a:prstGeom>
          <a:solidFill>
            <a:srgbClr val="0090BD"/>
          </a:solidFill>
          <a:ln>
            <a:noFill/>
          </a:ln>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defRPr/>
            </a:pPr>
            <a:r>
              <a:rPr lang="en-GB" sz="1600">
                <a:solidFill>
                  <a:schemeClr val="bg1"/>
                </a:solidFill>
              </a:rPr>
              <a:t>Program office/program director  </a:t>
            </a:r>
          </a:p>
        </p:txBody>
      </p:sp>
    </p:spTree>
    <p:extLst>
      <p:ext uri="{BB962C8B-B14F-4D97-AF65-F5344CB8AC3E}">
        <p14:creationId xmlns:p14="http://schemas.microsoft.com/office/powerpoint/2010/main" val="161202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F2CB06-C813-4D55-B0DF-62AE2C4CB6C3}"/>
              </a:ext>
            </a:extLst>
          </p:cNvPr>
          <p:cNvSpPr>
            <a:spLocks noGrp="1"/>
          </p:cNvSpPr>
          <p:nvPr>
            <p:ph type="title"/>
          </p:nvPr>
        </p:nvSpPr>
        <p:spPr/>
        <p:txBody>
          <a:bodyPr/>
          <a:lstStyle/>
          <a:p>
            <a:r>
              <a:rPr lang="sv-SE"/>
              <a:t>Offentlig finansiering 2013-2029</a:t>
            </a:r>
          </a:p>
        </p:txBody>
      </p:sp>
      <p:sp>
        <p:nvSpPr>
          <p:cNvPr id="5" name="Platshållare för bildnummer 4">
            <a:extLst>
              <a:ext uri="{FF2B5EF4-FFF2-40B4-BE49-F238E27FC236}">
                <a16:creationId xmlns:a16="http://schemas.microsoft.com/office/drawing/2014/main" id="{818B296C-7EF2-490F-B5B2-58AC76F29903}"/>
              </a:ext>
            </a:extLst>
          </p:cNvPr>
          <p:cNvSpPr>
            <a:spLocks noGrp="1"/>
          </p:cNvSpPr>
          <p:nvPr>
            <p:ph type="sldNum" sz="quarter" idx="12"/>
          </p:nvPr>
        </p:nvSpPr>
        <p:spPr/>
        <p:txBody>
          <a:bodyPr/>
          <a:lstStyle/>
          <a:p>
            <a:fld id="{E8645303-2AAE-45D1-913A-B06AE6474513}" type="slidenum">
              <a:rPr lang="sv-SE" smtClean="0"/>
              <a:t>6</a:t>
            </a:fld>
            <a:endParaRPr lang="sv-SE"/>
          </a:p>
        </p:txBody>
      </p:sp>
      <p:sp>
        <p:nvSpPr>
          <p:cNvPr id="6" name="Rektangel 5">
            <a:extLst>
              <a:ext uri="{FF2B5EF4-FFF2-40B4-BE49-F238E27FC236}">
                <a16:creationId xmlns:a16="http://schemas.microsoft.com/office/drawing/2014/main" id="{3A30EEDA-FA8E-4608-BBFA-6FBD19489F2F}"/>
              </a:ext>
            </a:extLst>
          </p:cNvPr>
          <p:cNvSpPr/>
          <p:nvPr/>
        </p:nvSpPr>
        <p:spPr>
          <a:xfrm>
            <a:off x="579353" y="2798157"/>
            <a:ext cx="7213065" cy="1862048"/>
          </a:xfrm>
          <a:prstGeom prst="rect">
            <a:avLst/>
          </a:prstGeom>
        </p:spPr>
        <p:txBody>
          <a:bodyPr wrap="square">
            <a:spAutoFit/>
          </a:bodyPr>
          <a:lstStyle/>
          <a:p>
            <a:r>
              <a:rPr lang="sv-SE" sz="11500" spc="-300">
                <a:solidFill>
                  <a:srgbClr val="068FB8"/>
                </a:solidFill>
              </a:rPr>
              <a:t>8</a:t>
            </a:r>
            <a:r>
              <a:rPr lang="sv-SE" sz="11500">
                <a:solidFill>
                  <a:srgbClr val="068FB8"/>
                </a:solidFill>
              </a:rPr>
              <a:t> miljarder</a:t>
            </a:r>
          </a:p>
        </p:txBody>
      </p:sp>
    </p:spTree>
    <p:extLst>
      <p:ext uri="{BB962C8B-B14F-4D97-AF65-F5344CB8AC3E}">
        <p14:creationId xmlns:p14="http://schemas.microsoft.com/office/powerpoint/2010/main" val="182915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F2CB06-C813-4D55-B0DF-62AE2C4CB6C3}"/>
              </a:ext>
            </a:extLst>
          </p:cNvPr>
          <p:cNvSpPr>
            <a:spLocks noGrp="1"/>
          </p:cNvSpPr>
          <p:nvPr>
            <p:ph type="title"/>
          </p:nvPr>
        </p:nvSpPr>
        <p:spPr/>
        <p:txBody>
          <a:bodyPr/>
          <a:lstStyle/>
          <a:p>
            <a:r>
              <a:rPr lang="sv-SE"/>
              <a:t>Total finansiering 2013-2029</a:t>
            </a:r>
          </a:p>
        </p:txBody>
      </p:sp>
      <p:sp>
        <p:nvSpPr>
          <p:cNvPr id="5" name="Platshållare för bildnummer 4">
            <a:extLst>
              <a:ext uri="{FF2B5EF4-FFF2-40B4-BE49-F238E27FC236}">
                <a16:creationId xmlns:a16="http://schemas.microsoft.com/office/drawing/2014/main" id="{818B296C-7EF2-490F-B5B2-58AC76F29903}"/>
              </a:ext>
            </a:extLst>
          </p:cNvPr>
          <p:cNvSpPr>
            <a:spLocks noGrp="1"/>
          </p:cNvSpPr>
          <p:nvPr>
            <p:ph type="sldNum" sz="quarter" idx="12"/>
          </p:nvPr>
        </p:nvSpPr>
        <p:spPr/>
        <p:txBody>
          <a:bodyPr/>
          <a:lstStyle/>
          <a:p>
            <a:fld id="{E8645303-2AAE-45D1-913A-B06AE6474513}" type="slidenum">
              <a:rPr lang="sv-SE" smtClean="0"/>
              <a:t>7</a:t>
            </a:fld>
            <a:endParaRPr lang="sv-SE"/>
          </a:p>
        </p:txBody>
      </p:sp>
      <p:sp>
        <p:nvSpPr>
          <p:cNvPr id="6" name="Rektangel 5">
            <a:extLst>
              <a:ext uri="{FF2B5EF4-FFF2-40B4-BE49-F238E27FC236}">
                <a16:creationId xmlns:a16="http://schemas.microsoft.com/office/drawing/2014/main" id="{3A30EEDA-FA8E-4608-BBFA-6FBD19489F2F}"/>
              </a:ext>
            </a:extLst>
          </p:cNvPr>
          <p:cNvSpPr/>
          <p:nvPr/>
        </p:nvSpPr>
        <p:spPr>
          <a:xfrm>
            <a:off x="495591" y="2798157"/>
            <a:ext cx="9276623" cy="1862048"/>
          </a:xfrm>
          <a:prstGeom prst="rect">
            <a:avLst/>
          </a:prstGeom>
        </p:spPr>
        <p:txBody>
          <a:bodyPr wrap="square">
            <a:spAutoFit/>
          </a:bodyPr>
          <a:lstStyle/>
          <a:p>
            <a:r>
              <a:rPr lang="sv-SE" sz="11500" spc="-300">
                <a:solidFill>
                  <a:srgbClr val="068FB8"/>
                </a:solidFill>
              </a:rPr>
              <a:t>16</a:t>
            </a:r>
            <a:r>
              <a:rPr lang="sv-SE" sz="11500">
                <a:solidFill>
                  <a:srgbClr val="068FB8"/>
                </a:solidFill>
              </a:rPr>
              <a:t> miljarder</a:t>
            </a:r>
          </a:p>
        </p:txBody>
      </p:sp>
    </p:spTree>
    <p:extLst>
      <p:ext uri="{BB962C8B-B14F-4D97-AF65-F5344CB8AC3E}">
        <p14:creationId xmlns:p14="http://schemas.microsoft.com/office/powerpoint/2010/main" val="197990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E926FC-7CB9-4615-A7C3-A67123EC8B04}"/>
              </a:ext>
            </a:extLst>
          </p:cNvPr>
          <p:cNvSpPr>
            <a:spLocks noGrp="1"/>
          </p:cNvSpPr>
          <p:nvPr>
            <p:ph type="title"/>
          </p:nvPr>
        </p:nvSpPr>
        <p:spPr>
          <a:xfrm>
            <a:off x="695325" y="216841"/>
            <a:ext cx="10225089" cy="1115034"/>
          </a:xfrm>
        </p:spPr>
        <p:txBody>
          <a:bodyPr/>
          <a:lstStyle/>
          <a:p>
            <a:r>
              <a:rPr lang="sv-SE"/>
              <a:t>Löpande utvärdering</a:t>
            </a:r>
          </a:p>
        </p:txBody>
      </p:sp>
      <p:sp>
        <p:nvSpPr>
          <p:cNvPr id="6" name="Platshållare för bildnummer 5">
            <a:extLst>
              <a:ext uri="{FF2B5EF4-FFF2-40B4-BE49-F238E27FC236}">
                <a16:creationId xmlns:a16="http://schemas.microsoft.com/office/drawing/2014/main" id="{08ED3706-E50C-4A59-8D9B-D240F222E3D4}"/>
              </a:ext>
            </a:extLst>
          </p:cNvPr>
          <p:cNvSpPr>
            <a:spLocks noGrp="1"/>
          </p:cNvSpPr>
          <p:nvPr>
            <p:ph type="sldNum" sz="quarter" idx="12"/>
          </p:nvPr>
        </p:nvSpPr>
        <p:spPr/>
        <p:txBody>
          <a:bodyPr/>
          <a:lstStyle/>
          <a:p>
            <a:fld id="{E8645303-2AAE-45D1-913A-B06AE6474513}" type="slidenum">
              <a:rPr lang="sv-SE" smtClean="0"/>
              <a:t>8</a:t>
            </a:fld>
            <a:endParaRPr lang="sv-SE"/>
          </a:p>
        </p:txBody>
      </p:sp>
      <p:cxnSp>
        <p:nvCxnSpPr>
          <p:cNvPr id="33" name="Rak koppling 32">
            <a:extLst>
              <a:ext uri="{FF2B5EF4-FFF2-40B4-BE49-F238E27FC236}">
                <a16:creationId xmlns:a16="http://schemas.microsoft.com/office/drawing/2014/main" id="{C7A88206-33DB-43FC-A8AA-68D4E2038624}"/>
              </a:ext>
            </a:extLst>
          </p:cNvPr>
          <p:cNvCxnSpPr>
            <a:cxnSpLocks/>
          </p:cNvCxnSpPr>
          <p:nvPr/>
        </p:nvCxnSpPr>
        <p:spPr>
          <a:xfrm flipV="1">
            <a:off x="2956791" y="4222663"/>
            <a:ext cx="611784" cy="522392"/>
          </a:xfrm>
          <a:prstGeom prst="line">
            <a:avLst/>
          </a:prstGeom>
          <a:ln w="28575">
            <a:solidFill>
              <a:srgbClr val="0090BD"/>
            </a:solidFill>
          </a:ln>
          <a:effectLst/>
        </p:spPr>
        <p:style>
          <a:lnRef idx="2">
            <a:schemeClr val="dk1"/>
          </a:lnRef>
          <a:fillRef idx="0">
            <a:schemeClr val="dk1"/>
          </a:fillRef>
          <a:effectRef idx="1">
            <a:schemeClr val="dk1"/>
          </a:effectRef>
          <a:fontRef idx="minor">
            <a:schemeClr val="tx1"/>
          </a:fontRef>
        </p:style>
      </p:cxnSp>
      <p:cxnSp>
        <p:nvCxnSpPr>
          <p:cNvPr id="34" name="Rak koppling 33">
            <a:extLst>
              <a:ext uri="{FF2B5EF4-FFF2-40B4-BE49-F238E27FC236}">
                <a16:creationId xmlns:a16="http://schemas.microsoft.com/office/drawing/2014/main" id="{DA3A240B-920A-4477-B921-A099942C276E}"/>
              </a:ext>
            </a:extLst>
          </p:cNvPr>
          <p:cNvCxnSpPr>
            <a:cxnSpLocks/>
          </p:cNvCxnSpPr>
          <p:nvPr/>
        </p:nvCxnSpPr>
        <p:spPr>
          <a:xfrm flipV="1">
            <a:off x="5923851" y="4290812"/>
            <a:ext cx="0" cy="813482"/>
          </a:xfrm>
          <a:prstGeom prst="line">
            <a:avLst/>
          </a:prstGeom>
          <a:ln w="28575">
            <a:solidFill>
              <a:srgbClr val="0090BD"/>
            </a:solidFill>
          </a:ln>
          <a:effectLst/>
        </p:spPr>
        <p:style>
          <a:lnRef idx="2">
            <a:schemeClr val="dk1"/>
          </a:lnRef>
          <a:fillRef idx="0">
            <a:schemeClr val="dk1"/>
          </a:fillRef>
          <a:effectRef idx="1">
            <a:schemeClr val="dk1"/>
          </a:effectRef>
          <a:fontRef idx="minor">
            <a:schemeClr val="tx1"/>
          </a:fontRef>
        </p:style>
      </p:cxnSp>
      <p:cxnSp>
        <p:nvCxnSpPr>
          <p:cNvPr id="35" name="Rak koppling 34">
            <a:extLst>
              <a:ext uri="{FF2B5EF4-FFF2-40B4-BE49-F238E27FC236}">
                <a16:creationId xmlns:a16="http://schemas.microsoft.com/office/drawing/2014/main" id="{AA70D4E9-D6B1-497F-B2D2-8E570B259886}"/>
              </a:ext>
            </a:extLst>
          </p:cNvPr>
          <p:cNvCxnSpPr>
            <a:cxnSpLocks/>
          </p:cNvCxnSpPr>
          <p:nvPr/>
        </p:nvCxnSpPr>
        <p:spPr>
          <a:xfrm flipH="1" flipV="1">
            <a:off x="8286841" y="4222663"/>
            <a:ext cx="616705" cy="537067"/>
          </a:xfrm>
          <a:prstGeom prst="line">
            <a:avLst/>
          </a:prstGeom>
          <a:ln w="28575">
            <a:solidFill>
              <a:srgbClr val="0090BD"/>
            </a:solidFill>
          </a:ln>
          <a:effectLst/>
        </p:spPr>
        <p:style>
          <a:lnRef idx="2">
            <a:schemeClr val="dk1"/>
          </a:lnRef>
          <a:fillRef idx="0">
            <a:schemeClr val="dk1"/>
          </a:fillRef>
          <a:effectRef idx="1">
            <a:schemeClr val="dk1"/>
          </a:effectRef>
          <a:fontRef idx="minor">
            <a:schemeClr val="tx1"/>
          </a:fontRef>
        </p:style>
      </p:cxnSp>
      <p:cxnSp>
        <p:nvCxnSpPr>
          <p:cNvPr id="36" name="Rak pilkoppling 35">
            <a:extLst>
              <a:ext uri="{FF2B5EF4-FFF2-40B4-BE49-F238E27FC236}">
                <a16:creationId xmlns:a16="http://schemas.microsoft.com/office/drawing/2014/main" id="{91E120A9-07F0-4347-9E71-134B382E55E5}"/>
              </a:ext>
            </a:extLst>
          </p:cNvPr>
          <p:cNvCxnSpPr>
            <a:cxnSpLocks/>
          </p:cNvCxnSpPr>
          <p:nvPr/>
        </p:nvCxnSpPr>
        <p:spPr>
          <a:xfrm>
            <a:off x="778655" y="3705520"/>
            <a:ext cx="1071802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7" name="Rak 15">
            <a:extLst>
              <a:ext uri="{FF2B5EF4-FFF2-40B4-BE49-F238E27FC236}">
                <a16:creationId xmlns:a16="http://schemas.microsoft.com/office/drawing/2014/main" id="{35286EDF-DDFA-4B71-8F67-4A1B8B4FB745}"/>
              </a:ext>
            </a:extLst>
          </p:cNvPr>
          <p:cNvCxnSpPr>
            <a:cxnSpLocks/>
          </p:cNvCxnSpPr>
          <p:nvPr/>
        </p:nvCxnSpPr>
        <p:spPr>
          <a:xfrm>
            <a:off x="1844175" y="3495318"/>
            <a:ext cx="0" cy="420404"/>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Rak 15">
            <a:extLst>
              <a:ext uri="{FF2B5EF4-FFF2-40B4-BE49-F238E27FC236}">
                <a16:creationId xmlns:a16="http://schemas.microsoft.com/office/drawing/2014/main" id="{1680ECA9-793E-4E5A-BD01-4A0721BA189E}"/>
              </a:ext>
            </a:extLst>
          </p:cNvPr>
          <p:cNvCxnSpPr>
            <a:cxnSpLocks/>
          </p:cNvCxnSpPr>
          <p:nvPr/>
        </p:nvCxnSpPr>
        <p:spPr>
          <a:xfrm>
            <a:off x="3887967" y="3495318"/>
            <a:ext cx="0" cy="420404"/>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Rak 15">
            <a:extLst>
              <a:ext uri="{FF2B5EF4-FFF2-40B4-BE49-F238E27FC236}">
                <a16:creationId xmlns:a16="http://schemas.microsoft.com/office/drawing/2014/main" id="{8A9D2613-8848-40C6-AC97-C57D3DD25631}"/>
              </a:ext>
            </a:extLst>
          </p:cNvPr>
          <p:cNvCxnSpPr>
            <a:cxnSpLocks/>
          </p:cNvCxnSpPr>
          <p:nvPr/>
        </p:nvCxnSpPr>
        <p:spPr>
          <a:xfrm>
            <a:off x="5931759" y="3495318"/>
            <a:ext cx="0" cy="420404"/>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Rak 15">
            <a:extLst>
              <a:ext uri="{FF2B5EF4-FFF2-40B4-BE49-F238E27FC236}">
                <a16:creationId xmlns:a16="http://schemas.microsoft.com/office/drawing/2014/main" id="{D4E296D3-56D9-453A-92A8-4C9045092D31}"/>
              </a:ext>
            </a:extLst>
          </p:cNvPr>
          <p:cNvCxnSpPr>
            <a:cxnSpLocks/>
          </p:cNvCxnSpPr>
          <p:nvPr/>
        </p:nvCxnSpPr>
        <p:spPr>
          <a:xfrm>
            <a:off x="7975551" y="3495318"/>
            <a:ext cx="0" cy="420404"/>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Rak 15">
            <a:extLst>
              <a:ext uri="{FF2B5EF4-FFF2-40B4-BE49-F238E27FC236}">
                <a16:creationId xmlns:a16="http://schemas.microsoft.com/office/drawing/2014/main" id="{81883E5F-E219-4730-9685-D75D5212EBA4}"/>
              </a:ext>
            </a:extLst>
          </p:cNvPr>
          <p:cNvCxnSpPr>
            <a:cxnSpLocks/>
          </p:cNvCxnSpPr>
          <p:nvPr/>
        </p:nvCxnSpPr>
        <p:spPr>
          <a:xfrm>
            <a:off x="10019341" y="3495318"/>
            <a:ext cx="0" cy="420404"/>
          </a:xfrm>
          <a:prstGeom prst="line">
            <a:avLst/>
          </a:prstGeom>
          <a:ln w="19050"/>
        </p:spPr>
        <p:style>
          <a:lnRef idx="1">
            <a:schemeClr val="dk1"/>
          </a:lnRef>
          <a:fillRef idx="0">
            <a:schemeClr val="dk1"/>
          </a:fillRef>
          <a:effectRef idx="0">
            <a:schemeClr val="dk1"/>
          </a:effectRef>
          <a:fontRef idx="minor">
            <a:schemeClr val="tx1"/>
          </a:fontRef>
        </p:style>
      </p:cxnSp>
      <p:sp>
        <p:nvSpPr>
          <p:cNvPr id="42" name="Rektangel 41">
            <a:extLst>
              <a:ext uri="{FF2B5EF4-FFF2-40B4-BE49-F238E27FC236}">
                <a16:creationId xmlns:a16="http://schemas.microsoft.com/office/drawing/2014/main" id="{2BFAC53D-02DE-49AA-858E-CEEC3F26F3AC}"/>
              </a:ext>
            </a:extLst>
          </p:cNvPr>
          <p:cNvSpPr>
            <a:spLocks/>
          </p:cNvSpPr>
          <p:nvPr/>
        </p:nvSpPr>
        <p:spPr>
          <a:xfrm>
            <a:off x="1546624" y="4012196"/>
            <a:ext cx="608918" cy="307777"/>
          </a:xfrm>
          <a:prstGeom prst="rect">
            <a:avLst/>
          </a:prstGeom>
        </p:spPr>
        <p:txBody>
          <a:bodyPr wrap="square">
            <a:spAutoFit/>
          </a:bodyPr>
          <a:lstStyle/>
          <a:p>
            <a:pPr algn="ctr"/>
            <a:r>
              <a:rPr lang="en-GB" sz="1400">
                <a:solidFill>
                  <a:srgbClr val="222A35"/>
                </a:solidFill>
              </a:rPr>
              <a:t>Start</a:t>
            </a:r>
            <a:endParaRPr lang="sv-SE" sz="1400">
              <a:solidFill>
                <a:srgbClr val="222A35"/>
              </a:solidFill>
            </a:endParaRPr>
          </a:p>
        </p:txBody>
      </p:sp>
      <p:sp>
        <p:nvSpPr>
          <p:cNvPr id="43" name="Rektangel 42">
            <a:extLst>
              <a:ext uri="{FF2B5EF4-FFF2-40B4-BE49-F238E27FC236}">
                <a16:creationId xmlns:a16="http://schemas.microsoft.com/office/drawing/2014/main" id="{B09AFAC3-A4BB-4CE0-AF2D-B88C1A080691}"/>
              </a:ext>
            </a:extLst>
          </p:cNvPr>
          <p:cNvSpPr>
            <a:spLocks/>
          </p:cNvSpPr>
          <p:nvPr/>
        </p:nvSpPr>
        <p:spPr>
          <a:xfrm>
            <a:off x="3634795" y="4012196"/>
            <a:ext cx="542233" cy="307777"/>
          </a:xfrm>
          <a:prstGeom prst="rect">
            <a:avLst/>
          </a:prstGeom>
        </p:spPr>
        <p:txBody>
          <a:bodyPr wrap="square">
            <a:spAutoFit/>
          </a:bodyPr>
          <a:lstStyle/>
          <a:p>
            <a:pPr algn="ctr"/>
            <a:r>
              <a:rPr lang="en-GB" sz="1400">
                <a:solidFill>
                  <a:srgbClr val="222A35"/>
                </a:solidFill>
              </a:rPr>
              <a:t>3 </a:t>
            </a:r>
            <a:r>
              <a:rPr lang="en-GB" sz="1400" err="1">
                <a:solidFill>
                  <a:srgbClr val="222A35"/>
                </a:solidFill>
              </a:rPr>
              <a:t>år</a:t>
            </a:r>
            <a:endParaRPr lang="sv-SE" sz="1400">
              <a:solidFill>
                <a:srgbClr val="222A35"/>
              </a:solidFill>
            </a:endParaRPr>
          </a:p>
        </p:txBody>
      </p:sp>
      <p:sp>
        <p:nvSpPr>
          <p:cNvPr id="44" name="Rektangel 43">
            <a:extLst>
              <a:ext uri="{FF2B5EF4-FFF2-40B4-BE49-F238E27FC236}">
                <a16:creationId xmlns:a16="http://schemas.microsoft.com/office/drawing/2014/main" id="{34A959DA-EFDF-4B69-A303-746E26E7890F}"/>
              </a:ext>
            </a:extLst>
          </p:cNvPr>
          <p:cNvSpPr>
            <a:spLocks/>
          </p:cNvSpPr>
          <p:nvPr/>
        </p:nvSpPr>
        <p:spPr>
          <a:xfrm>
            <a:off x="5656281" y="4012196"/>
            <a:ext cx="542233" cy="307777"/>
          </a:xfrm>
          <a:prstGeom prst="rect">
            <a:avLst/>
          </a:prstGeom>
        </p:spPr>
        <p:txBody>
          <a:bodyPr wrap="square">
            <a:spAutoFit/>
          </a:bodyPr>
          <a:lstStyle/>
          <a:p>
            <a:pPr algn="ctr"/>
            <a:r>
              <a:rPr lang="en-GB" sz="1400">
                <a:solidFill>
                  <a:srgbClr val="222A35"/>
                </a:solidFill>
              </a:rPr>
              <a:t>6 </a:t>
            </a:r>
            <a:r>
              <a:rPr lang="en-GB" sz="1400" err="1">
                <a:solidFill>
                  <a:srgbClr val="222A35"/>
                </a:solidFill>
              </a:rPr>
              <a:t>år</a:t>
            </a:r>
            <a:endParaRPr lang="sv-SE" sz="1400">
              <a:solidFill>
                <a:srgbClr val="222A35"/>
              </a:solidFill>
            </a:endParaRPr>
          </a:p>
        </p:txBody>
      </p:sp>
      <p:sp>
        <p:nvSpPr>
          <p:cNvPr id="45" name="Rektangel 44">
            <a:extLst>
              <a:ext uri="{FF2B5EF4-FFF2-40B4-BE49-F238E27FC236}">
                <a16:creationId xmlns:a16="http://schemas.microsoft.com/office/drawing/2014/main" id="{67A6F78E-AF45-4D16-8614-5DA28956641A}"/>
              </a:ext>
            </a:extLst>
          </p:cNvPr>
          <p:cNvSpPr>
            <a:spLocks/>
          </p:cNvSpPr>
          <p:nvPr/>
        </p:nvSpPr>
        <p:spPr>
          <a:xfrm>
            <a:off x="7677767" y="4012196"/>
            <a:ext cx="542233" cy="307777"/>
          </a:xfrm>
          <a:prstGeom prst="rect">
            <a:avLst/>
          </a:prstGeom>
        </p:spPr>
        <p:txBody>
          <a:bodyPr wrap="square">
            <a:spAutoFit/>
          </a:bodyPr>
          <a:lstStyle/>
          <a:p>
            <a:pPr algn="ctr"/>
            <a:r>
              <a:rPr lang="en-GB" sz="1400">
                <a:solidFill>
                  <a:srgbClr val="222A35"/>
                </a:solidFill>
              </a:rPr>
              <a:t>9 </a:t>
            </a:r>
            <a:r>
              <a:rPr lang="en-GB" sz="1400" err="1">
                <a:solidFill>
                  <a:srgbClr val="222A35"/>
                </a:solidFill>
              </a:rPr>
              <a:t>år</a:t>
            </a:r>
            <a:endParaRPr lang="sv-SE" sz="1400">
              <a:solidFill>
                <a:srgbClr val="222A35"/>
              </a:solidFill>
            </a:endParaRPr>
          </a:p>
        </p:txBody>
      </p:sp>
      <p:sp>
        <p:nvSpPr>
          <p:cNvPr id="46" name="Rektangel 45">
            <a:extLst>
              <a:ext uri="{FF2B5EF4-FFF2-40B4-BE49-F238E27FC236}">
                <a16:creationId xmlns:a16="http://schemas.microsoft.com/office/drawing/2014/main" id="{31D858EA-5186-418E-A611-2FFBB634EFF6}"/>
              </a:ext>
            </a:extLst>
          </p:cNvPr>
          <p:cNvSpPr>
            <a:spLocks/>
          </p:cNvSpPr>
          <p:nvPr/>
        </p:nvSpPr>
        <p:spPr>
          <a:xfrm>
            <a:off x="9699252" y="4012196"/>
            <a:ext cx="640178" cy="307777"/>
          </a:xfrm>
          <a:prstGeom prst="rect">
            <a:avLst/>
          </a:prstGeom>
        </p:spPr>
        <p:txBody>
          <a:bodyPr wrap="square">
            <a:spAutoFit/>
          </a:bodyPr>
          <a:lstStyle/>
          <a:p>
            <a:pPr algn="ctr"/>
            <a:r>
              <a:rPr lang="en-GB" sz="1400">
                <a:solidFill>
                  <a:srgbClr val="222A35"/>
                </a:solidFill>
              </a:rPr>
              <a:t>12 </a:t>
            </a:r>
            <a:r>
              <a:rPr lang="en-GB" sz="1400" err="1">
                <a:solidFill>
                  <a:srgbClr val="222A35"/>
                </a:solidFill>
              </a:rPr>
              <a:t>år</a:t>
            </a:r>
            <a:endParaRPr lang="sv-SE" sz="1400">
              <a:solidFill>
                <a:srgbClr val="222A35"/>
              </a:solidFill>
            </a:endParaRPr>
          </a:p>
        </p:txBody>
      </p:sp>
      <p:sp>
        <p:nvSpPr>
          <p:cNvPr id="47" name="Rektangel 46">
            <a:extLst>
              <a:ext uri="{FF2B5EF4-FFF2-40B4-BE49-F238E27FC236}">
                <a16:creationId xmlns:a16="http://schemas.microsoft.com/office/drawing/2014/main" id="{21C7BCBE-4A0F-43B1-BE83-54CE12599E3E}"/>
              </a:ext>
            </a:extLst>
          </p:cNvPr>
          <p:cNvSpPr>
            <a:spLocks/>
          </p:cNvSpPr>
          <p:nvPr/>
        </p:nvSpPr>
        <p:spPr>
          <a:xfrm>
            <a:off x="1020418" y="4505744"/>
            <a:ext cx="2789582" cy="1456899"/>
          </a:xfrm>
          <a:prstGeom prst="rect">
            <a:avLst/>
          </a:prstGeom>
          <a:solidFill>
            <a:srgbClr val="0090B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marR="0" lvl="0" indent="-900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EEECE1"/>
                </a:solidFill>
                <a:effectLst/>
                <a:uLnTx/>
                <a:uFillTx/>
                <a:latin typeface="Arial"/>
                <a:ea typeface="+mn-ea"/>
                <a:cs typeface="+mn-cs"/>
              </a:rPr>
              <a:t>Ledarskap</a:t>
            </a:r>
          </a:p>
          <a:p>
            <a:pPr marL="171450" marR="0" lvl="0" indent="-900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EEECE1"/>
                </a:solidFill>
                <a:effectLst/>
                <a:uLnTx/>
                <a:uFillTx/>
                <a:latin typeface="Arial"/>
                <a:ea typeface="+mn-ea"/>
                <a:cs typeface="+mn-cs"/>
              </a:rPr>
              <a:t>Etablering av aktiviteter och insatser som anges</a:t>
            </a:r>
            <a:br>
              <a:rPr kumimoji="0" lang="sv-SE" sz="1600" b="0" i="0" u="none" strike="noStrike" kern="1200" cap="none" spc="0" normalizeH="0" baseline="0" noProof="0">
                <a:ln>
                  <a:noFill/>
                </a:ln>
                <a:solidFill>
                  <a:srgbClr val="EEECE1"/>
                </a:solidFill>
                <a:effectLst/>
                <a:uLnTx/>
                <a:uFillTx/>
                <a:latin typeface="Arial"/>
                <a:ea typeface="+mn-ea"/>
                <a:cs typeface="+mn-cs"/>
              </a:rPr>
            </a:br>
            <a:r>
              <a:rPr kumimoji="0" lang="sv-SE" sz="1600" b="0" i="0" u="none" strike="noStrike" kern="1200" cap="none" spc="0" normalizeH="0" baseline="0" noProof="0">
                <a:ln>
                  <a:noFill/>
                </a:ln>
                <a:solidFill>
                  <a:srgbClr val="EEECE1"/>
                </a:solidFill>
                <a:effectLst/>
                <a:uLnTx/>
                <a:uFillTx/>
                <a:latin typeface="Arial"/>
                <a:ea typeface="+mn-ea"/>
                <a:cs typeface="+mn-cs"/>
              </a:rPr>
              <a:t>i effektlogiken</a:t>
            </a:r>
          </a:p>
        </p:txBody>
      </p:sp>
      <p:sp>
        <p:nvSpPr>
          <p:cNvPr id="48" name="Rektangel 47">
            <a:extLst>
              <a:ext uri="{FF2B5EF4-FFF2-40B4-BE49-F238E27FC236}">
                <a16:creationId xmlns:a16="http://schemas.microsoft.com/office/drawing/2014/main" id="{31BF5B76-5349-48ED-B502-BDD1EC2B2DBD}"/>
              </a:ext>
            </a:extLst>
          </p:cNvPr>
          <p:cNvSpPr>
            <a:spLocks/>
          </p:cNvSpPr>
          <p:nvPr/>
        </p:nvSpPr>
        <p:spPr>
          <a:xfrm>
            <a:off x="4695134" y="4505744"/>
            <a:ext cx="2789582" cy="1456903"/>
          </a:xfrm>
          <a:prstGeom prst="rect">
            <a:avLst/>
          </a:prstGeom>
          <a:solidFill>
            <a:srgbClr val="0090B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marR="0" lvl="0" indent="-900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EEECE1"/>
                </a:solidFill>
                <a:effectLst/>
                <a:uLnTx/>
                <a:uFillTx/>
                <a:latin typeface="Arial"/>
                <a:ea typeface="+mn-ea"/>
                <a:cs typeface="+mn-cs"/>
              </a:rPr>
              <a:t>Ledarskap</a:t>
            </a:r>
          </a:p>
          <a:p>
            <a:pPr marL="171450" marR="0" lvl="0" indent="-900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EEECE1"/>
                </a:solidFill>
                <a:effectLst/>
                <a:uLnTx/>
                <a:uFillTx/>
                <a:latin typeface="Arial"/>
                <a:ea typeface="+mn-ea"/>
                <a:cs typeface="+mn-cs"/>
              </a:rPr>
              <a:t>Attraktionskraft</a:t>
            </a:r>
          </a:p>
          <a:p>
            <a:pPr marL="171450" marR="0" lvl="0" indent="-900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EEECE1"/>
                </a:solidFill>
                <a:effectLst/>
                <a:uLnTx/>
                <a:uFillTx/>
                <a:latin typeface="Arial"/>
                <a:ea typeface="+mn-ea"/>
                <a:cs typeface="+mn-cs"/>
              </a:rPr>
              <a:t>Resultat av startade aktiviteter och insatser</a:t>
            </a:r>
            <a:endParaRPr kumimoji="0" lang="sv-SE" sz="1600" b="0" i="0" u="none" strike="noStrike" kern="1200" cap="none" spc="0" normalizeH="0" baseline="0" noProof="0">
              <a:ln>
                <a:noFill/>
              </a:ln>
              <a:solidFill>
                <a:prstClr val="black"/>
              </a:solidFill>
              <a:effectLst/>
              <a:uLnTx/>
              <a:uFillTx/>
              <a:latin typeface="Arial"/>
              <a:ea typeface="+mn-ea"/>
              <a:cs typeface="+mn-cs"/>
            </a:endParaRPr>
          </a:p>
        </p:txBody>
      </p:sp>
      <p:sp>
        <p:nvSpPr>
          <p:cNvPr id="49" name="Rektangel 48">
            <a:extLst>
              <a:ext uri="{FF2B5EF4-FFF2-40B4-BE49-F238E27FC236}">
                <a16:creationId xmlns:a16="http://schemas.microsoft.com/office/drawing/2014/main" id="{B2B83724-0B4A-4EA0-B2D8-D1227773FE6B}"/>
              </a:ext>
            </a:extLst>
          </p:cNvPr>
          <p:cNvSpPr>
            <a:spLocks/>
          </p:cNvSpPr>
          <p:nvPr/>
        </p:nvSpPr>
        <p:spPr>
          <a:xfrm>
            <a:off x="8219999" y="4505744"/>
            <a:ext cx="2951583" cy="1456906"/>
          </a:xfrm>
          <a:prstGeom prst="rect">
            <a:avLst/>
          </a:prstGeom>
          <a:solidFill>
            <a:srgbClr val="0090B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marR="0" lvl="0" indent="-900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EEECE1"/>
                </a:solidFill>
                <a:effectLst/>
                <a:uLnTx/>
                <a:uFillTx/>
                <a:latin typeface="Arial"/>
                <a:ea typeface="+mn-ea"/>
                <a:cs typeface="+mn-cs"/>
              </a:rPr>
              <a:t>Ledarskap</a:t>
            </a:r>
          </a:p>
          <a:p>
            <a:pPr marL="171450" marR="0" lvl="0" indent="-900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EEECE1"/>
                </a:solidFill>
                <a:effectLst/>
                <a:uLnTx/>
                <a:uFillTx/>
                <a:latin typeface="Arial"/>
                <a:ea typeface="+mn-ea"/>
                <a:cs typeface="+mn-cs"/>
              </a:rPr>
              <a:t>Attraktionskraft</a:t>
            </a:r>
          </a:p>
          <a:p>
            <a:pPr marL="171450" marR="0" lvl="0" indent="-900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EEECE1"/>
                </a:solidFill>
                <a:effectLst/>
                <a:uLnTx/>
                <a:uFillTx/>
                <a:latin typeface="Arial"/>
                <a:ea typeface="+mn-ea"/>
                <a:cs typeface="+mn-cs"/>
              </a:rPr>
              <a:t>Resultat av startade och avslutade aktiviteter/insatser</a:t>
            </a:r>
          </a:p>
          <a:p>
            <a:pPr marL="171450" marR="0" lvl="0" indent="-900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EEECE1"/>
                </a:solidFill>
                <a:effectLst/>
                <a:uLnTx/>
                <a:uFillTx/>
                <a:latin typeface="Arial"/>
                <a:ea typeface="+mn-ea"/>
                <a:cs typeface="+mn-cs"/>
              </a:rPr>
              <a:t>Policypåverkan</a:t>
            </a:r>
          </a:p>
        </p:txBody>
      </p:sp>
      <p:sp>
        <p:nvSpPr>
          <p:cNvPr id="50" name="textruta 49">
            <a:extLst>
              <a:ext uri="{FF2B5EF4-FFF2-40B4-BE49-F238E27FC236}">
                <a16:creationId xmlns:a16="http://schemas.microsoft.com/office/drawing/2014/main" id="{8378D71D-AFFF-429D-9847-54D1BA53A286}"/>
              </a:ext>
            </a:extLst>
          </p:cNvPr>
          <p:cNvSpPr txBox="1">
            <a:spLocks/>
          </p:cNvSpPr>
          <p:nvPr/>
        </p:nvSpPr>
        <p:spPr>
          <a:xfrm>
            <a:off x="613919" y="1611135"/>
            <a:ext cx="6838529" cy="1689630"/>
          </a:xfrm>
          <a:prstGeom prst="rect">
            <a:avLst/>
          </a:prstGeom>
          <a:noFill/>
          <a:ln>
            <a:noFill/>
          </a:ln>
        </p:spPr>
        <p:txBody>
          <a:bodyPr wrap="square" rtlCol="0">
            <a:spAutoFit/>
          </a:bodyPr>
          <a:lstStyle/>
          <a:p>
            <a:pPr marL="0" marR="0" lvl="0" indent="0" defTabSz="342900" rtl="0" eaLnBrk="1" fontAlgn="auto" latinLnBrk="0" hangingPunct="1">
              <a:lnSpc>
                <a:spcPts val="3200"/>
              </a:lnSpc>
              <a:spcBef>
                <a:spcPts val="0"/>
              </a:spcBef>
              <a:spcAft>
                <a:spcPts val="0"/>
              </a:spcAft>
              <a:buClrTx/>
              <a:buSzTx/>
              <a:buFontTx/>
              <a:buNone/>
              <a:tabLst/>
              <a:defRPr/>
            </a:pPr>
            <a:r>
              <a:rPr lang="sv-SE" sz="2000" b="1">
                <a:solidFill>
                  <a:srgbClr val="222A35"/>
                </a:solidFill>
                <a:latin typeface="Arial"/>
              </a:rPr>
              <a:t>Programmen ut</a:t>
            </a:r>
            <a:r>
              <a:rPr kumimoji="0" lang="sv-SE" sz="2000" b="1" i="0" u="none" strike="noStrike" kern="1200" cap="none" spc="0" normalizeH="0" baseline="0" noProof="0">
                <a:ln>
                  <a:noFill/>
                </a:ln>
                <a:solidFill>
                  <a:srgbClr val="222A35"/>
                </a:solidFill>
                <a:effectLst/>
                <a:uLnTx/>
                <a:uFillTx/>
                <a:latin typeface="Arial"/>
                <a:ea typeface="+mn-ea"/>
                <a:cs typeface="+mn-cs"/>
              </a:rPr>
              <a:t>värderas vart 3:e år med syftet att:</a:t>
            </a:r>
          </a:p>
          <a:p>
            <a:pPr marL="171450" marR="0" lvl="0" indent="-90000" defTabSz="3429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222A35"/>
                </a:solidFill>
                <a:effectLst/>
                <a:uLnTx/>
                <a:uFillTx/>
                <a:latin typeface="Arial"/>
                <a:ea typeface="+mn-ea"/>
                <a:cs typeface="+mn-cs"/>
              </a:rPr>
              <a:t> Utveckla programformen</a:t>
            </a:r>
          </a:p>
          <a:p>
            <a:pPr marL="171450" marR="0" lvl="0" indent="-90000" defTabSz="3429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222A35"/>
                </a:solidFill>
                <a:effectLst/>
                <a:uLnTx/>
                <a:uFillTx/>
                <a:latin typeface="Arial"/>
                <a:ea typeface="+mn-ea"/>
                <a:cs typeface="+mn-cs"/>
              </a:rPr>
              <a:t> Utveckla enskilda program</a:t>
            </a:r>
          </a:p>
          <a:p>
            <a:pPr marL="171450" marR="0" lvl="0" indent="-90000" defTabSz="3429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222A35"/>
                </a:solidFill>
                <a:effectLst/>
                <a:uLnTx/>
                <a:uFillTx/>
                <a:latin typeface="Arial"/>
                <a:ea typeface="+mn-ea"/>
                <a:cs typeface="+mn-cs"/>
              </a:rPr>
              <a:t> Besluta om programmens fortsatta finansiering</a:t>
            </a:r>
          </a:p>
        </p:txBody>
      </p:sp>
    </p:spTree>
    <p:extLst>
      <p:ext uri="{BB962C8B-B14F-4D97-AF65-F5344CB8AC3E}">
        <p14:creationId xmlns:p14="http://schemas.microsoft.com/office/powerpoint/2010/main" val="194013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siosplash-131217c.jpg">
            <a:extLst>
              <a:ext uri="{FF2B5EF4-FFF2-40B4-BE49-F238E27FC236}">
                <a16:creationId xmlns:a16="http://schemas.microsoft.com/office/drawing/2014/main" id="{804D8A21-E4B6-4979-9F2C-8FBCEF8B2CE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1520825"/>
            <a:ext cx="12191999" cy="4701981"/>
          </a:xfrm>
          <a:prstGeom prst="rect">
            <a:avLst/>
          </a:prstGeom>
        </p:spPr>
      </p:pic>
      <p:sp>
        <p:nvSpPr>
          <p:cNvPr id="2" name="Platshållare för innehåll 1">
            <a:extLst>
              <a:ext uri="{FF2B5EF4-FFF2-40B4-BE49-F238E27FC236}">
                <a16:creationId xmlns:a16="http://schemas.microsoft.com/office/drawing/2014/main" id="{AE26D471-9C39-4E98-905E-693FD5121CBE}"/>
              </a:ext>
            </a:extLst>
          </p:cNvPr>
          <p:cNvSpPr>
            <a:spLocks noGrp="1"/>
          </p:cNvSpPr>
          <p:nvPr>
            <p:ph idx="1"/>
          </p:nvPr>
        </p:nvSpPr>
        <p:spPr>
          <a:xfrm>
            <a:off x="695325" y="1781176"/>
            <a:ext cx="10233025" cy="4181474"/>
          </a:xfrm>
        </p:spPr>
        <p:txBody>
          <a:bodyPr>
            <a:normAutofit/>
          </a:bodyPr>
          <a:lstStyle/>
          <a:p>
            <a:pPr marL="0" indent="0">
              <a:buNone/>
            </a:pPr>
            <a:r>
              <a:rPr lang="sv-SE" sz="2800" dirty="0">
                <a:solidFill>
                  <a:schemeClr val="bg1"/>
                </a:solidFill>
              </a:rPr>
              <a:t>vinnova.se/</a:t>
            </a:r>
            <a:r>
              <a:rPr lang="sv-SE" sz="2800" dirty="0" err="1">
                <a:solidFill>
                  <a:schemeClr val="bg1"/>
                </a:solidFill>
              </a:rPr>
              <a:t>sip</a:t>
            </a:r>
            <a:endParaRPr lang="sv-SE" sz="2800" dirty="0">
              <a:solidFill>
                <a:schemeClr val="bg1"/>
              </a:solidFill>
            </a:endParaRPr>
          </a:p>
          <a:p>
            <a:pPr marL="0" indent="0">
              <a:buNone/>
            </a:pPr>
            <a:r>
              <a:rPr lang="sv-SE" sz="2800" dirty="0">
                <a:solidFill>
                  <a:schemeClr val="bg1"/>
                </a:solidFill>
              </a:rPr>
              <a:t>Twitter: #</a:t>
            </a:r>
            <a:r>
              <a:rPr lang="sv-SE" sz="2800" dirty="0" err="1">
                <a:solidFill>
                  <a:schemeClr val="bg1"/>
                </a:solidFill>
              </a:rPr>
              <a:t>sipnytt</a:t>
            </a:r>
            <a:endParaRPr lang="sv-SE" sz="2800" dirty="0">
              <a:solidFill>
                <a:schemeClr val="bg1"/>
              </a:solidFill>
            </a:endParaRPr>
          </a:p>
        </p:txBody>
      </p:sp>
      <p:sp>
        <p:nvSpPr>
          <p:cNvPr id="3" name="Platshållare för bildnummer 2">
            <a:extLst>
              <a:ext uri="{FF2B5EF4-FFF2-40B4-BE49-F238E27FC236}">
                <a16:creationId xmlns:a16="http://schemas.microsoft.com/office/drawing/2014/main" id="{BF1C8546-64C9-4C0D-8B35-95BCBB79468D}"/>
              </a:ext>
            </a:extLst>
          </p:cNvPr>
          <p:cNvSpPr>
            <a:spLocks noGrp="1"/>
          </p:cNvSpPr>
          <p:nvPr>
            <p:ph type="sldNum" sz="quarter" idx="12"/>
          </p:nvPr>
        </p:nvSpPr>
        <p:spPr/>
        <p:txBody>
          <a:bodyPr/>
          <a:lstStyle/>
          <a:p>
            <a:fld id="{E8645303-2AAE-45D1-913A-B06AE6474513}" type="slidenum">
              <a:rPr lang="sv-SE" smtClean="0"/>
              <a:pPr/>
              <a:t>9</a:t>
            </a:fld>
            <a:endParaRPr lang="sv-SE"/>
          </a:p>
        </p:txBody>
      </p:sp>
      <p:sp>
        <p:nvSpPr>
          <p:cNvPr id="4" name="Rubrik 3">
            <a:extLst>
              <a:ext uri="{FF2B5EF4-FFF2-40B4-BE49-F238E27FC236}">
                <a16:creationId xmlns:a16="http://schemas.microsoft.com/office/drawing/2014/main" id="{85A0D3F7-2583-4BCB-86C8-D09DF6C304B4}"/>
              </a:ext>
            </a:extLst>
          </p:cNvPr>
          <p:cNvSpPr>
            <a:spLocks noGrp="1"/>
          </p:cNvSpPr>
          <p:nvPr>
            <p:ph type="title"/>
          </p:nvPr>
        </p:nvSpPr>
        <p:spPr>
          <a:xfrm>
            <a:off x="687389" y="216841"/>
            <a:ext cx="10233025" cy="1115034"/>
          </a:xfrm>
        </p:spPr>
        <p:txBody>
          <a:bodyPr/>
          <a:lstStyle/>
          <a:p>
            <a:r>
              <a:rPr lang="sv-SE"/>
              <a:t>Mer information</a:t>
            </a:r>
          </a:p>
        </p:txBody>
      </p:sp>
      <p:pic>
        <p:nvPicPr>
          <p:cNvPr id="7" name="Bildobjekt 6">
            <a:extLst>
              <a:ext uri="{FF2B5EF4-FFF2-40B4-BE49-F238E27FC236}">
                <a16:creationId xmlns:a16="http://schemas.microsoft.com/office/drawing/2014/main" id="{0599A6BF-422C-4437-AE6A-BF47C130F886}"/>
              </a:ext>
            </a:extLst>
          </p:cNvPr>
          <p:cNvPicPr>
            <a:picLocks noChangeAspect="1"/>
          </p:cNvPicPr>
          <p:nvPr/>
        </p:nvPicPr>
        <p:blipFill>
          <a:blip r:embed="rId4"/>
          <a:stretch>
            <a:fillRect/>
          </a:stretch>
        </p:blipFill>
        <p:spPr>
          <a:xfrm>
            <a:off x="695325" y="4825232"/>
            <a:ext cx="7649138" cy="1137418"/>
          </a:xfrm>
          <a:prstGeom prst="rect">
            <a:avLst/>
          </a:prstGeom>
        </p:spPr>
      </p:pic>
    </p:spTree>
    <p:extLst>
      <p:ext uri="{BB962C8B-B14F-4D97-AF65-F5344CB8AC3E}">
        <p14:creationId xmlns:p14="http://schemas.microsoft.com/office/powerpoint/2010/main" val="3337856679"/>
      </p:ext>
    </p:extLst>
  </p:cSld>
  <p:clrMapOvr>
    <a:masterClrMapping/>
  </p:clrMapOvr>
</p:sld>
</file>

<file path=ppt/theme/theme1.xml><?xml version="1.0" encoding="utf-8"?>
<a:theme xmlns:a="http://schemas.openxmlformats.org/drawingml/2006/main" name="Formas">
  <a:themeElements>
    <a:clrScheme name="SIP">
      <a:dk1>
        <a:srgbClr val="000000"/>
      </a:dk1>
      <a:lt1>
        <a:srgbClr val="FFFFFF"/>
      </a:lt1>
      <a:dk2>
        <a:srgbClr val="003259"/>
      </a:dk2>
      <a:lt2>
        <a:srgbClr val="F2F2F2"/>
      </a:lt2>
      <a:accent1>
        <a:srgbClr val="068FB8"/>
      </a:accent1>
      <a:accent2>
        <a:srgbClr val="92D050"/>
      </a:accent2>
      <a:accent3>
        <a:srgbClr val="FFFF00"/>
      </a:accent3>
      <a:accent4>
        <a:srgbClr val="FFC000"/>
      </a:accent4>
      <a:accent5>
        <a:srgbClr val="FF0000"/>
      </a:accent5>
      <a:accent6>
        <a:srgbClr val="7030A0"/>
      </a:accent6>
      <a:hlink>
        <a:srgbClr val="007AB1"/>
      </a:hlink>
      <a:folHlink>
        <a:srgbClr val="954F72"/>
      </a:folHlink>
    </a:clrScheme>
    <a:fontScheme name="Form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2D52220E-B13B-403D-9223-3EFE909D09AD}" vid="{2D044B24-D522-4B67-8AD1-55CA0B60CCC5}"/>
    </a:ext>
  </a:extLst>
</a:theme>
</file>

<file path=ppt/theme/theme2.xml><?xml version="1.0" encoding="utf-8"?>
<a:theme xmlns:a="http://schemas.openxmlformats.org/drawingml/2006/main" name="Office-tema">
  <a:themeElements>
    <a:clrScheme name="Formas">
      <a:dk1>
        <a:sysClr val="windowText" lastClr="000000"/>
      </a:dk1>
      <a:lt1>
        <a:sysClr val="window" lastClr="FFFFFF"/>
      </a:lt1>
      <a:dk2>
        <a:srgbClr val="778186"/>
      </a:dk2>
      <a:lt2>
        <a:srgbClr val="FAF8EC"/>
      </a:lt2>
      <a:accent1>
        <a:srgbClr val="007AB1"/>
      </a:accent1>
      <a:accent2>
        <a:srgbClr val="009640"/>
      </a:accent2>
      <a:accent3>
        <a:srgbClr val="FDC300"/>
      </a:accent3>
      <a:accent4>
        <a:srgbClr val="F39200"/>
      </a:accent4>
      <a:accent5>
        <a:srgbClr val="E74011"/>
      </a:accent5>
      <a:accent6>
        <a:srgbClr val="778186"/>
      </a:accent6>
      <a:hlink>
        <a:srgbClr val="007AB1"/>
      </a:hlink>
      <a:folHlink>
        <a:srgbClr val="954F72"/>
      </a:folHlink>
    </a:clrScheme>
    <a:fontScheme name="Form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Formas">
      <a:dk1>
        <a:sysClr val="windowText" lastClr="000000"/>
      </a:dk1>
      <a:lt1>
        <a:sysClr val="window" lastClr="FFFFFF"/>
      </a:lt1>
      <a:dk2>
        <a:srgbClr val="778186"/>
      </a:dk2>
      <a:lt2>
        <a:srgbClr val="FAF8EC"/>
      </a:lt2>
      <a:accent1>
        <a:srgbClr val="007AB1"/>
      </a:accent1>
      <a:accent2>
        <a:srgbClr val="009640"/>
      </a:accent2>
      <a:accent3>
        <a:srgbClr val="FDC300"/>
      </a:accent3>
      <a:accent4>
        <a:srgbClr val="F39200"/>
      </a:accent4>
      <a:accent5>
        <a:srgbClr val="E74011"/>
      </a:accent5>
      <a:accent6>
        <a:srgbClr val="778186"/>
      </a:accent6>
      <a:hlink>
        <a:srgbClr val="007AB1"/>
      </a:hlink>
      <a:folHlink>
        <a:srgbClr val="954F72"/>
      </a:folHlink>
    </a:clrScheme>
    <a:fontScheme name="Form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E7F421F-904B-4711-9599-AF6ADD2058DB}">
  <we:reference id="5dfe852d-2c42-4b3a-a2a0-df25e73584ce" version="1.0.0.2"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D3F12B210CBC4AAD89B0ACFBA50F18" ma:contentTypeVersion="0" ma:contentTypeDescription="Create a new document." ma:contentTypeScope="" ma:versionID="55d734ab8a52de37d8b14631f1490803">
  <xsd:schema xmlns:xsd="http://www.w3.org/2001/XMLSchema" xmlns:xs="http://www.w3.org/2001/XMLSchema" xmlns:p="http://schemas.microsoft.com/office/2006/metadata/properties" targetNamespace="http://schemas.microsoft.com/office/2006/metadata/properties" ma:root="true" ma:fieldsID="bbbde7cedda791b4f87ed775cd11e4b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2F7942-019A-4F44-9819-D46F215CAAA5}">
  <ds:schemaRefs>
    <ds:schemaRef ds:uri="http://www.w3.org/XML/1998/namespace"/>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D1F89739-7081-4D14-8C18-8DB1FB39AE3A}">
  <ds:schemaRefs>
    <ds:schemaRef ds:uri="http://schemas.microsoft.com/sharepoint/v3/contenttype/forms"/>
  </ds:schemaRefs>
</ds:datastoreItem>
</file>

<file path=customXml/itemProps3.xml><?xml version="1.0" encoding="utf-8"?>
<ds:datastoreItem xmlns:ds="http://schemas.openxmlformats.org/officeDocument/2006/customXml" ds:itemID="{DF9F645D-8115-4E39-AC86-3AF2F2136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sip-presentation-sv-SE</Template>
  <TotalTime>0</TotalTime>
  <Words>1425</Words>
  <Application>Microsoft Office PowerPoint</Application>
  <PresentationFormat>Bredbild</PresentationFormat>
  <Paragraphs>285</Paragraphs>
  <Slides>30</Slides>
  <Notes>23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30</vt:i4>
      </vt:variant>
    </vt:vector>
  </HeadingPairs>
  <TitlesOfParts>
    <vt:vector size="36" baseType="lpstr">
      <vt:lpstr>Arial</vt:lpstr>
      <vt:lpstr>Calibri</vt:lpstr>
      <vt:lpstr>Franklin Gothic Demi Cond</vt:lpstr>
      <vt:lpstr>Poppins Light</vt:lpstr>
      <vt:lpstr>Times New Roman</vt:lpstr>
      <vt:lpstr>Formas</vt:lpstr>
      <vt:lpstr>PowerPoint-presentation</vt:lpstr>
      <vt:lpstr>Strategiska innovationsprogram</vt:lpstr>
      <vt:lpstr>Bakgrund till programmen</vt:lpstr>
      <vt:lpstr>17 strategiska innovationsprogram</vt:lpstr>
      <vt:lpstr>Programmens organisation</vt:lpstr>
      <vt:lpstr>Offentlig finansiering 2013-2029</vt:lpstr>
      <vt:lpstr>Total finansiering 2013-2029</vt:lpstr>
      <vt:lpstr>Löpande utvärdering</vt:lpstr>
      <vt:lpstr>Mer information</vt:lpstr>
      <vt:lpstr>Programmets organisation</vt:lpstr>
      <vt:lpstr>Effekter</vt:lpstr>
      <vt:lpstr>Programmens roll</vt:lpstr>
      <vt:lpstr>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Mikaela Leander</dc:creator>
  <cp:keywords>Avdelning Tjänster och IKT; Samverkansprogram</cp:keywords>
  <dc:description/>
  <cp:lastModifiedBy>Mikaela Leander</cp:lastModifiedBy>
  <cp:revision>1</cp:revision>
  <dcterms:created xsi:type="dcterms:W3CDTF">2021-01-18T14:28:31Z</dcterms:created>
  <dcterms:modified xsi:type="dcterms:W3CDTF">2021-01-18T14:28:52Z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0x010100D8D3F12B210CBC4AAD89B0ACFBA50F18</vt:lpwstr>
  </property>
  <property fmtid="{D5CDD505-2E9C-101B-9397-08002B2CF9AE}" pid="3" name="Order">
    <vt:r8>500</vt:r8>
  </property>
  <property fmtid="{D5CDD505-2E9C-101B-9397-08002B2CF9AE}" pid="4" name="ComplianceAssetId">
    <vt:lpwstr/>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Nyckelord (Formas)">
    <vt:lpwstr/>
  </property>
  <property fmtid="{D5CDD505-2E9C-101B-9397-08002B2CF9AE}" pid="9" name="Dokumenttyp">
    <vt:lpwstr/>
  </property>
  <property fmtid="{D5CDD505-2E9C-101B-9397-08002B2CF9AE}" pid="10" name="TaxKeyword">
    <vt:lpwstr>1;#Avdelning Tjänster och IKT|0508bb1d-6fe1-4a6b-8369-80a5f5ac8b50;#2;#Samverkansprogram|299efa3b-d749-4a3c-8f4b-30bcfff6b7b4</vt:lpwstr>
  </property>
</Properties>
</file>