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59" r:id="rId6"/>
    <p:sldId id="267" r:id="rId7"/>
    <p:sldId id="261" r:id="rId8"/>
    <p:sldId id="263" r:id="rId9"/>
    <p:sldId id="268" r:id="rId10"/>
    <p:sldId id="264" r:id="rId11"/>
    <p:sldId id="278" r:id="rId12"/>
    <p:sldId id="266" r:id="rId13"/>
    <p:sldId id="269" r:id="rId14"/>
    <p:sldId id="271" r:id="rId15"/>
    <p:sldId id="273" r:id="rId16"/>
    <p:sldId id="27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43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got Claesson" initials="VC" lastIdx="1" clrIdx="0"/>
  <p:cmAuthor id="2" name="Lisa Del Papa" initials="LD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FB8"/>
    <a:srgbClr val="EAF1F7"/>
    <a:srgbClr val="DC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6CF84-A617-40AA-A66C-8EEE8C03EE14}" v="1" dt="2019-09-03T14:17:23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2551" autoAdjust="0"/>
  </p:normalViewPr>
  <p:slideViewPr>
    <p:cSldViewPr snapToGrid="0">
      <p:cViewPr varScale="1">
        <p:scale>
          <a:sx n="91" d="100"/>
          <a:sy n="91" d="100"/>
        </p:scale>
        <p:origin x="56" y="652"/>
      </p:cViewPr>
      <p:guideLst>
        <p:guide orient="horz" pos="2160"/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C5DEE21-EEAA-4CC7-81D8-9D4E9E06B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61DA83-0CA3-45C7-AB01-C1DDEEC86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891A-7CCB-4C27-B8F5-70A9B10F184C}" type="datetimeFigureOut">
              <a:rPr lang="sv-SE" smtClean="0"/>
              <a:t>2021-01-18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EEE83E-E7C5-4411-A29C-849F19785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9AEE34-796B-4DB6-A0A4-B75DEAD5B9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E12C-AB7A-425A-98C1-820C14B1D9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3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6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1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9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1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6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0B863A3-F6DA-432C-A68C-0B1EB56ED58E}" type="slidenum">
              <a:r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9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siosplash-131217c.jpg">
            <a:extLst>
              <a:ext uri="{FF2B5EF4-FFF2-40B4-BE49-F238E27FC236}">
                <a16:creationId xmlns:a16="http://schemas.microsoft.com/office/drawing/2014/main" id="{1D73FAB5-F348-4576-AA9F-45089025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07AFDA0-6590-40A4-A5AB-1D7F01BE2F54}"/>
              </a:ext>
            </a:extLst>
          </p:cNvPr>
          <p:cNvSpPr/>
          <p:nvPr userDrawn="1"/>
        </p:nvSpPr>
        <p:spPr>
          <a:xfrm>
            <a:off x="592853" y="1535897"/>
            <a:ext cx="7939915" cy="194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5500"/>
              </a:lnSpc>
            </a:pPr>
            <a:r>
              <a:rPr lang="en-GB" sz="5400" noProof="0" dirty="0">
                <a:solidFill>
                  <a:schemeClr val="bg1"/>
                </a:solidFill>
              </a:rPr>
              <a:t>Strategic</a:t>
            </a:r>
          </a:p>
          <a:p>
            <a:pPr algn="l">
              <a:lnSpc>
                <a:spcPts val="5500"/>
              </a:lnSpc>
            </a:pPr>
            <a:r>
              <a:rPr lang="sv-SE" sz="5400" dirty="0">
                <a:solidFill>
                  <a:schemeClr val="bg1"/>
                </a:solidFill>
              </a:rPr>
              <a:t>Innovation </a:t>
            </a:r>
            <a:r>
              <a:rPr lang="sv-SE" sz="5400" dirty="0" err="1">
                <a:solidFill>
                  <a:schemeClr val="bg1"/>
                </a:solidFill>
              </a:rPr>
              <a:t>Programmes</a:t>
            </a:r>
            <a:endParaRPr lang="sv-SE" sz="5400" dirty="0">
              <a:solidFill>
                <a:schemeClr val="bg1"/>
              </a:solidFill>
            </a:endParaRPr>
          </a:p>
          <a:p>
            <a:pPr algn="l">
              <a:lnSpc>
                <a:spcPts val="4000"/>
              </a:lnSpc>
            </a:pPr>
            <a:r>
              <a:rPr lang="en-GB" sz="1800" b="1" noProof="0" dirty="0">
                <a:solidFill>
                  <a:schemeClr val="bg1"/>
                </a:solidFill>
              </a:rPr>
              <a:t>Collaboration</a:t>
            </a:r>
            <a:r>
              <a:rPr lang="sv-SE" sz="1800" b="1" dirty="0">
                <a:solidFill>
                  <a:schemeClr val="bg1"/>
                </a:solidFill>
              </a:rPr>
              <a:t> for </a:t>
            </a:r>
            <a:r>
              <a:rPr lang="sv-SE" sz="1800" b="1" dirty="0" err="1">
                <a:solidFill>
                  <a:schemeClr val="bg1"/>
                </a:solidFill>
              </a:rPr>
              <a:t>sustainable</a:t>
            </a:r>
            <a:r>
              <a:rPr lang="sv-SE" sz="1800" b="1" dirty="0">
                <a:solidFill>
                  <a:schemeClr val="bg1"/>
                </a:solidFill>
              </a:rPr>
              <a:t> innovation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5202B5-02CC-4554-94EA-4B55D46E3C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6" y="4825232"/>
            <a:ext cx="7649136" cy="11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24CEE397-E376-4B78-99DF-3080A033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2E47B779-B48C-47B5-99BB-544F3DDEA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89" y="216841"/>
            <a:ext cx="10233025" cy="1115034"/>
          </a:xfrm>
        </p:spPr>
        <p:txBody>
          <a:bodyPr anchor="ctr"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10233025" cy="4181474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25089" cy="1115034"/>
          </a:xfrm>
        </p:spPr>
        <p:txBody>
          <a:bodyPr anchor="ctr"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4679950" cy="4181474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418AA5-CEAE-4B42-8804-785A30E9C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4521" y="1781176"/>
            <a:ext cx="4679950" cy="4181474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897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45725" cy="1115034"/>
          </a:xfrm>
        </p:spPr>
        <p:txBody>
          <a:bodyPr anchor="ctr"/>
          <a:lstStyle/>
          <a:p>
            <a:r>
              <a:rPr lang="sv-SE" dirty="0"/>
              <a:t>Klicka här </a:t>
            </a:r>
            <a:r>
              <a:rPr lang="en-GB" noProof="0" dirty="0" err="1"/>
              <a:t>för</a:t>
            </a:r>
            <a:r>
              <a:rPr lang="sv-SE" dirty="0"/>
              <a:t> att ändra format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83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25090" cy="1115034"/>
          </a:xfrm>
        </p:spPr>
        <p:txBody>
          <a:bodyPr anchor="ctr"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7E1BCE6-8FD5-4D1F-B856-F3F0629B5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781176"/>
            <a:ext cx="4679950" cy="4181474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A8404F4B-E0FA-4215-B56D-3C0960F101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704521" y="1781176"/>
            <a:ext cx="4679950" cy="418147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sv-SE" noProof="0"/>
              <a:t>Klicka på ikonen för att lägga till ett diagram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77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25089" cy="1115034"/>
          </a:xfrm>
        </p:spPr>
        <p:txBody>
          <a:bodyPr anchor="ctr"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B2FBA107-4603-4795-9770-E54B848C53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95325" y="1781176"/>
            <a:ext cx="4679950" cy="418147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sv-SE" noProof="0"/>
              <a:t>Klicka på ikonen för att lägga till ett diagram</a:t>
            </a:r>
            <a:endParaRPr lang="en-GB" noProof="0"/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A8404F4B-E0FA-4215-B56D-3C0960F101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704521" y="1781176"/>
            <a:ext cx="4679950" cy="418147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sv-SE" noProof="0"/>
              <a:t>Klicka på ikonen för att lägga till ett diagram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99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6" y="216841"/>
            <a:ext cx="10245724" cy="11150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5540070-CA40-47B4-B8F7-CF596F145A08}"/>
              </a:ext>
            </a:extLst>
          </p:cNvPr>
          <p:cNvSpPr/>
          <p:nvPr userDrawn="1"/>
        </p:nvSpPr>
        <p:spPr>
          <a:xfrm>
            <a:off x="0" y="1520825"/>
            <a:ext cx="12192000" cy="4702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325" y="1781176"/>
            <a:ext cx="10245725" cy="41814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50651" y="6403978"/>
            <a:ext cx="356392" cy="19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0162DDA5-768F-4044-AF90-F47E01D7B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0561"/>
            <a:ext cx="2882386" cy="2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61" r:id="rId5"/>
    <p:sldLayoutId id="214748366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500" userDrawn="1">
          <p15:clr>
            <a:srgbClr val="F26B43"/>
          </p15:clr>
        </p15:guide>
        <p15:guide id="7" orient="horz" pos="3920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4145" userDrawn="1">
          <p15:clr>
            <a:srgbClr val="F26B43"/>
          </p15:clr>
        </p15:guide>
        <p15:guide id="11" pos="786" userDrawn="1">
          <p15:clr>
            <a:srgbClr val="F26B43"/>
          </p15:clr>
        </p15:guide>
        <p15:guide id="12" pos="7242" userDrawn="1">
          <p15:clr>
            <a:srgbClr val="F26B43"/>
          </p15:clr>
        </p15:guide>
        <p15:guide id="13" pos="3939" userDrawn="1">
          <p15:clr>
            <a:srgbClr val="F26B43"/>
          </p15:clr>
        </p15:guide>
        <p15:guide id="14" pos="3738" userDrawn="1">
          <p15:clr>
            <a:srgbClr val="F26B43"/>
          </p15:clr>
        </p15:guide>
        <p15:guide id="15" orient="horz" pos="1121" userDrawn="1">
          <p15:clr>
            <a:srgbClr val="F26B43"/>
          </p15:clr>
        </p15:guide>
        <p15:guide id="16" orient="horz" pos="3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21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7A99DFE-7C4F-40DD-B1B2-99CA1784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5E7A692-B187-4C33-966C-665095B2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pPr algn="r" rtl="0"/>
              <a:t>10</a:t>
            </a:fld>
            <a:endParaRPr lang="en-GB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D7433AE-78DC-439E-A800-EFC4BC07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Many participants</a:t>
            </a:r>
          </a:p>
        </p:txBody>
      </p:sp>
      <p:pic>
        <p:nvPicPr>
          <p:cNvPr id="8" name="Bildobjekt 7" descr="siosplash-131217c.jpg">
            <a:extLst>
              <a:ext uri="{FF2B5EF4-FFF2-40B4-BE49-F238E27FC236}">
                <a16:creationId xmlns:a16="http://schemas.microsoft.com/office/drawing/2014/main" id="{D0531586-32B1-4088-BFAD-B6E0E95F9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99544"/>
            <a:ext cx="12191999" cy="4702174"/>
          </a:xfrm>
          <a:prstGeom prst="rect">
            <a:avLst/>
          </a:prstGeom>
        </p:spPr>
      </p:pic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293658B0-8E06-4BF0-BD94-E792F1232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0824"/>
            <a:ext cx="12192000" cy="470217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45B80A1-8782-4B52-A187-B49372B96659}"/>
              </a:ext>
            </a:extLst>
          </p:cNvPr>
          <p:cNvSpPr/>
          <p:nvPr/>
        </p:nvSpPr>
        <p:spPr>
          <a:xfrm>
            <a:off x="539495" y="2874939"/>
            <a:ext cx="10563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9600" b="0" i="0" u="none" spc="-300" baseline="0">
                <a:solidFill>
                  <a:schemeClr val="bg1"/>
                </a:solidFill>
              </a:rPr>
              <a:t>1,700 organisations</a:t>
            </a:r>
            <a:endParaRPr lang="en-GB" sz="9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ED3706-E50C-4A59-8D9B-D240F222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11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E926FC-7CB9-4615-A7C3-A67123EC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6841"/>
            <a:ext cx="10225089" cy="1115034"/>
          </a:xfrm>
        </p:spPr>
        <p:txBody>
          <a:bodyPr/>
          <a:lstStyle/>
          <a:p>
            <a:pPr algn="l" rtl="0"/>
            <a:r>
              <a:rPr lang="en-GB" b="1" i="0" u="none" baseline="0" dirty="0"/>
              <a:t>Ongoing evaluations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8378D71D-AFFF-429D-9847-54D1BA53A286}"/>
              </a:ext>
            </a:extLst>
          </p:cNvPr>
          <p:cNvSpPr txBox="1">
            <a:spLocks/>
          </p:cNvSpPr>
          <p:nvPr/>
        </p:nvSpPr>
        <p:spPr>
          <a:xfrm>
            <a:off x="613919" y="1611135"/>
            <a:ext cx="7361632" cy="17338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baseline="0" dirty="0">
                <a:solidFill>
                  <a:srgbClr val="222A35"/>
                </a:solidFill>
                <a:latin typeface="Arial"/>
              </a:rPr>
              <a:t>The programmes are </a:t>
            </a: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evaluated every 3 years in order to:</a:t>
            </a:r>
          </a:p>
          <a:p>
            <a:pPr marL="171450" marR="0" lvl="0" indent="-90000" algn="l" defTabSz="3429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Develop the programme format</a:t>
            </a:r>
          </a:p>
          <a:p>
            <a:pPr marL="171450" marR="0" lvl="0" indent="-90000" algn="l" defTabSz="3429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Develop individual programmes</a:t>
            </a:r>
          </a:p>
          <a:p>
            <a:pPr marL="171450" marR="0" lvl="0" indent="-90000" algn="l" defTabSz="3429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Decide on the programmes’ continued funding</a:t>
            </a:r>
          </a:p>
        </p:txBody>
      </p:sp>
      <p:cxnSp>
        <p:nvCxnSpPr>
          <p:cNvPr id="37" name="Rak 15">
            <a:extLst>
              <a:ext uri="{FF2B5EF4-FFF2-40B4-BE49-F238E27FC236}">
                <a16:creationId xmlns:a16="http://schemas.microsoft.com/office/drawing/2014/main" id="{35286EDF-DDFA-4B71-8F67-4A1B8B4FB745}"/>
              </a:ext>
            </a:extLst>
          </p:cNvPr>
          <p:cNvCxnSpPr>
            <a:cxnSpLocks/>
          </p:cNvCxnSpPr>
          <p:nvPr/>
        </p:nvCxnSpPr>
        <p:spPr>
          <a:xfrm>
            <a:off x="1844175" y="3495318"/>
            <a:ext cx="0" cy="4204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k 15">
            <a:extLst>
              <a:ext uri="{FF2B5EF4-FFF2-40B4-BE49-F238E27FC236}">
                <a16:creationId xmlns:a16="http://schemas.microsoft.com/office/drawing/2014/main" id="{1680ECA9-793E-4E5A-BD01-4A0721BA189E}"/>
              </a:ext>
            </a:extLst>
          </p:cNvPr>
          <p:cNvCxnSpPr>
            <a:cxnSpLocks/>
          </p:cNvCxnSpPr>
          <p:nvPr/>
        </p:nvCxnSpPr>
        <p:spPr>
          <a:xfrm>
            <a:off x="3887967" y="3495318"/>
            <a:ext cx="0" cy="4204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15">
            <a:extLst>
              <a:ext uri="{FF2B5EF4-FFF2-40B4-BE49-F238E27FC236}">
                <a16:creationId xmlns:a16="http://schemas.microsoft.com/office/drawing/2014/main" id="{8A9D2613-8848-40C6-AC97-C57D3DD25631}"/>
              </a:ext>
            </a:extLst>
          </p:cNvPr>
          <p:cNvCxnSpPr>
            <a:cxnSpLocks/>
          </p:cNvCxnSpPr>
          <p:nvPr/>
        </p:nvCxnSpPr>
        <p:spPr>
          <a:xfrm>
            <a:off x="5931759" y="3495318"/>
            <a:ext cx="0" cy="4204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k 15">
            <a:extLst>
              <a:ext uri="{FF2B5EF4-FFF2-40B4-BE49-F238E27FC236}">
                <a16:creationId xmlns:a16="http://schemas.microsoft.com/office/drawing/2014/main" id="{D4E296D3-56D9-453A-92A8-4C9045092D31}"/>
              </a:ext>
            </a:extLst>
          </p:cNvPr>
          <p:cNvCxnSpPr>
            <a:cxnSpLocks/>
          </p:cNvCxnSpPr>
          <p:nvPr/>
        </p:nvCxnSpPr>
        <p:spPr>
          <a:xfrm>
            <a:off x="7975551" y="3495318"/>
            <a:ext cx="0" cy="4204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15">
            <a:extLst>
              <a:ext uri="{FF2B5EF4-FFF2-40B4-BE49-F238E27FC236}">
                <a16:creationId xmlns:a16="http://schemas.microsoft.com/office/drawing/2014/main" id="{81883E5F-E219-4730-9685-D75D5212EBA4}"/>
              </a:ext>
            </a:extLst>
          </p:cNvPr>
          <p:cNvCxnSpPr>
            <a:cxnSpLocks/>
          </p:cNvCxnSpPr>
          <p:nvPr/>
        </p:nvCxnSpPr>
        <p:spPr>
          <a:xfrm>
            <a:off x="10019341" y="3495318"/>
            <a:ext cx="0" cy="4204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91E120A9-07F0-4347-9E71-134B382E55E5}"/>
              </a:ext>
            </a:extLst>
          </p:cNvPr>
          <p:cNvCxnSpPr>
            <a:cxnSpLocks/>
          </p:cNvCxnSpPr>
          <p:nvPr/>
        </p:nvCxnSpPr>
        <p:spPr>
          <a:xfrm>
            <a:off x="778655" y="3705520"/>
            <a:ext cx="107180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2BFAC53D-02DE-49AA-858E-CEEC3F26F3AC}"/>
              </a:ext>
            </a:extLst>
          </p:cNvPr>
          <p:cNvSpPr>
            <a:spLocks/>
          </p:cNvSpPr>
          <p:nvPr/>
        </p:nvSpPr>
        <p:spPr>
          <a:xfrm>
            <a:off x="1546624" y="3957111"/>
            <a:ext cx="608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0" i="0" u="none" baseline="0" dirty="0">
                <a:solidFill>
                  <a:srgbClr val="222A35"/>
                </a:solidFill>
              </a:rPr>
              <a:t>Start</a:t>
            </a:r>
            <a:endParaRPr lang="en-GB" sz="1400" dirty="0">
              <a:solidFill>
                <a:srgbClr val="222A35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B09AFAC3-A4BB-4CE0-AF2D-B88C1A080691}"/>
              </a:ext>
            </a:extLst>
          </p:cNvPr>
          <p:cNvSpPr>
            <a:spLocks/>
          </p:cNvSpPr>
          <p:nvPr/>
        </p:nvSpPr>
        <p:spPr>
          <a:xfrm>
            <a:off x="3361422" y="3924060"/>
            <a:ext cx="1060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0" i="0" u="none" baseline="0" dirty="0">
                <a:solidFill>
                  <a:srgbClr val="222A35"/>
                </a:solidFill>
              </a:rPr>
              <a:t>3 years</a:t>
            </a:r>
            <a:endParaRPr lang="en-GB" sz="1400" dirty="0">
              <a:solidFill>
                <a:srgbClr val="222A35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34A959DA-EFDF-4B69-A303-746E26E7890F}"/>
              </a:ext>
            </a:extLst>
          </p:cNvPr>
          <p:cNvSpPr>
            <a:spLocks/>
          </p:cNvSpPr>
          <p:nvPr/>
        </p:nvSpPr>
        <p:spPr>
          <a:xfrm>
            <a:off x="5513060" y="3935077"/>
            <a:ext cx="854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0" i="0" u="none" baseline="0" dirty="0">
                <a:solidFill>
                  <a:srgbClr val="222A35"/>
                </a:solidFill>
              </a:rPr>
              <a:t>6 years</a:t>
            </a:r>
            <a:endParaRPr lang="en-GB" sz="1400" dirty="0">
              <a:solidFill>
                <a:srgbClr val="222A35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7A6F78E-AF45-4D16-8614-5DA28956641A}"/>
              </a:ext>
            </a:extLst>
          </p:cNvPr>
          <p:cNvSpPr>
            <a:spLocks/>
          </p:cNvSpPr>
          <p:nvPr/>
        </p:nvSpPr>
        <p:spPr>
          <a:xfrm>
            <a:off x="7468444" y="3935077"/>
            <a:ext cx="1036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0" i="0" u="none" baseline="0" dirty="0">
                <a:solidFill>
                  <a:srgbClr val="222A35"/>
                </a:solidFill>
              </a:rPr>
              <a:t>9 years</a:t>
            </a:r>
            <a:endParaRPr lang="en-GB" sz="1400" dirty="0">
              <a:solidFill>
                <a:srgbClr val="222A35"/>
              </a:solidFill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31D858EA-5186-418E-A611-2FFBB634EFF6}"/>
              </a:ext>
            </a:extLst>
          </p:cNvPr>
          <p:cNvSpPr>
            <a:spLocks/>
          </p:cNvSpPr>
          <p:nvPr/>
        </p:nvSpPr>
        <p:spPr>
          <a:xfrm>
            <a:off x="9478911" y="3935077"/>
            <a:ext cx="1108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0" i="0" u="none" baseline="0" dirty="0">
                <a:solidFill>
                  <a:srgbClr val="222A35"/>
                </a:solidFill>
              </a:rPr>
              <a:t>12 years</a:t>
            </a:r>
            <a:endParaRPr lang="en-GB" sz="1400" dirty="0">
              <a:solidFill>
                <a:srgbClr val="222A35"/>
              </a:solidFill>
            </a:endParaRPr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C7A88206-33DB-43FC-A8AA-68D4E2038624}"/>
              </a:ext>
            </a:extLst>
          </p:cNvPr>
          <p:cNvCxnSpPr>
            <a:cxnSpLocks/>
          </p:cNvCxnSpPr>
          <p:nvPr/>
        </p:nvCxnSpPr>
        <p:spPr>
          <a:xfrm flipV="1">
            <a:off x="2956791" y="4222663"/>
            <a:ext cx="611784" cy="522392"/>
          </a:xfrm>
          <a:prstGeom prst="line">
            <a:avLst/>
          </a:prstGeom>
          <a:ln w="28575">
            <a:solidFill>
              <a:srgbClr val="0090B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AA70D4E9-D6B1-497F-B2D2-8E570B259886}"/>
              </a:ext>
            </a:extLst>
          </p:cNvPr>
          <p:cNvCxnSpPr>
            <a:cxnSpLocks/>
          </p:cNvCxnSpPr>
          <p:nvPr/>
        </p:nvCxnSpPr>
        <p:spPr>
          <a:xfrm flipH="1" flipV="1">
            <a:off x="8286841" y="4222663"/>
            <a:ext cx="616705" cy="537067"/>
          </a:xfrm>
          <a:prstGeom prst="line">
            <a:avLst/>
          </a:prstGeom>
          <a:ln w="28575">
            <a:solidFill>
              <a:srgbClr val="0090B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DA3A240B-920A-4477-B921-A099942C276E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5923851" y="4242854"/>
            <a:ext cx="16553" cy="861440"/>
          </a:xfrm>
          <a:prstGeom prst="line">
            <a:avLst/>
          </a:prstGeom>
          <a:ln w="28575">
            <a:solidFill>
              <a:srgbClr val="0090B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21C7BCBE-4A0F-43B1-BE83-54CE12599E3E}"/>
              </a:ext>
            </a:extLst>
          </p:cNvPr>
          <p:cNvSpPr>
            <a:spLocks/>
          </p:cNvSpPr>
          <p:nvPr/>
        </p:nvSpPr>
        <p:spPr>
          <a:xfrm>
            <a:off x="1020418" y="4505744"/>
            <a:ext cx="2789582" cy="1564550"/>
          </a:xfrm>
          <a:prstGeom prst="rect">
            <a:avLst/>
          </a:prstGeom>
          <a:solidFill>
            <a:srgbClr val="0090B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</a:t>
            </a:r>
          </a:p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Establishment of activities and initiatives specified in the </a:t>
            </a:r>
            <a:r>
              <a:rPr lang="en-GB" sz="1600" dirty="0">
                <a:solidFill>
                  <a:srgbClr val="EEECE1"/>
                </a:solidFill>
                <a:latin typeface="Arial"/>
              </a:rPr>
              <a:t>impact logic</a:t>
            </a:r>
            <a:b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1BF5B76-5349-48ED-B502-BDD1EC2B2DBD}"/>
              </a:ext>
            </a:extLst>
          </p:cNvPr>
          <p:cNvSpPr>
            <a:spLocks/>
          </p:cNvSpPr>
          <p:nvPr/>
        </p:nvSpPr>
        <p:spPr>
          <a:xfrm>
            <a:off x="4695134" y="4505744"/>
            <a:ext cx="2789582" cy="1564550"/>
          </a:xfrm>
          <a:prstGeom prst="rect">
            <a:avLst/>
          </a:prstGeom>
          <a:solidFill>
            <a:srgbClr val="0090B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</a:t>
            </a:r>
          </a:p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Attractiveness</a:t>
            </a:r>
          </a:p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of ongoing activities and initiatives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2B83724-0B4A-4EA0-B2D8-D1227773FE6B}"/>
              </a:ext>
            </a:extLst>
          </p:cNvPr>
          <p:cNvSpPr>
            <a:spLocks/>
          </p:cNvSpPr>
          <p:nvPr/>
        </p:nvSpPr>
        <p:spPr>
          <a:xfrm>
            <a:off x="8219999" y="4505744"/>
            <a:ext cx="2951583" cy="1564550"/>
          </a:xfrm>
          <a:prstGeom prst="rect">
            <a:avLst/>
          </a:prstGeom>
          <a:solidFill>
            <a:srgbClr val="0090B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</a:t>
            </a:r>
          </a:p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Attractiveness</a:t>
            </a:r>
          </a:p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of ongoing and completed activities and initiatives</a:t>
            </a:r>
          </a:p>
          <a:p>
            <a:pPr marL="171450" marR="0" lvl="0" indent="-90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impact</a:t>
            </a:r>
          </a:p>
        </p:txBody>
      </p:sp>
    </p:spTree>
    <p:extLst>
      <p:ext uri="{BB962C8B-B14F-4D97-AF65-F5344CB8AC3E}">
        <p14:creationId xmlns:p14="http://schemas.microsoft.com/office/powerpoint/2010/main" val="335274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2A460-F6CF-4308-8A75-F79949D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Contact us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E6312E-6BE6-433E-A3A2-B953FDAE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12</a:t>
            </a:fld>
            <a:endParaRPr lang="en-GB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5044542-6FBD-4B5F-9753-6AB58EB80D76}"/>
              </a:ext>
            </a:extLst>
          </p:cNvPr>
          <p:cNvSpPr txBox="1"/>
          <p:nvPr/>
        </p:nvSpPr>
        <p:spPr>
          <a:xfrm>
            <a:off x="586470" y="1779588"/>
            <a:ext cx="279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0" i="0" u="none" baseline="0">
                <a:solidFill>
                  <a:srgbClr val="0090BD"/>
                </a:solidFill>
              </a:rPr>
              <a:t>Peter Åslund</a:t>
            </a:r>
          </a:p>
          <a:p>
            <a:pPr algn="l" rtl="0"/>
            <a:r>
              <a:rPr lang="en-GB" b="0" i="0" u="none" baseline="0">
                <a:solidFill>
                  <a:srgbClr val="222A35"/>
                </a:solidFill>
              </a:rPr>
              <a:t>Vinnova Programme Management</a:t>
            </a:r>
            <a:endParaRPr lang="en-GB">
              <a:solidFill>
                <a:srgbClr val="222A35"/>
              </a:solidFill>
            </a:endParaRPr>
          </a:p>
          <a:p>
            <a:pPr algn="l" rtl="0"/>
            <a:r>
              <a:rPr lang="en-GB" b="0" i="0" u="none" baseline="0">
                <a:solidFill>
                  <a:srgbClr val="222A35"/>
                </a:solidFill>
              </a:rPr>
              <a:t>peter.aslund@vinnova.se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C63D5D8-223D-48FA-BACC-49B0797ED95A}"/>
              </a:ext>
            </a:extLst>
          </p:cNvPr>
          <p:cNvSpPr txBox="1"/>
          <p:nvPr/>
        </p:nvSpPr>
        <p:spPr>
          <a:xfrm>
            <a:off x="586470" y="3202884"/>
            <a:ext cx="357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0" i="0" u="none" baseline="0">
                <a:solidFill>
                  <a:srgbClr val="0090BD"/>
                </a:solidFill>
              </a:rPr>
              <a:t>Vilgot Claesson</a:t>
            </a:r>
          </a:p>
          <a:p>
            <a:pPr algn="l" rtl="0"/>
            <a:r>
              <a:rPr lang="en-GB" b="0" i="0" u="none" baseline="0">
                <a:solidFill>
                  <a:srgbClr val="222A35"/>
                </a:solidFill>
              </a:rPr>
              <a:t>Vinnova Programme Management</a:t>
            </a:r>
            <a:endParaRPr lang="en-GB">
              <a:solidFill>
                <a:srgbClr val="222A35"/>
              </a:solidFill>
            </a:endParaRPr>
          </a:p>
          <a:p>
            <a:pPr algn="l" rtl="0"/>
            <a:r>
              <a:rPr lang="en-GB" b="0" i="0" u="none" baseline="0">
                <a:solidFill>
                  <a:srgbClr val="222A35"/>
                </a:solidFill>
              </a:rPr>
              <a:t>vilgot.claesson@vinnova.se</a:t>
            </a:r>
          </a:p>
        </p:txBody>
      </p:sp>
    </p:spTree>
    <p:extLst>
      <p:ext uri="{BB962C8B-B14F-4D97-AF65-F5344CB8AC3E}">
        <p14:creationId xmlns:p14="http://schemas.microsoft.com/office/powerpoint/2010/main" val="13612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F1C8546-64C9-4C0D-8B35-95BCBB79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pPr algn="r" rtl="0"/>
              <a:t>13</a:t>
            </a:fld>
            <a:endParaRPr lang="en-GB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5A0D3F7-2583-4BCB-86C8-D09DF6C3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9" y="216841"/>
            <a:ext cx="10233025" cy="1115034"/>
          </a:xfrm>
        </p:spPr>
        <p:txBody>
          <a:bodyPr/>
          <a:lstStyle/>
          <a:p>
            <a:pPr algn="l" rtl="0"/>
            <a:r>
              <a:rPr lang="en-GB" b="1" i="0" u="none" baseline="0"/>
              <a:t>More information</a:t>
            </a:r>
          </a:p>
        </p:txBody>
      </p:sp>
      <p:pic>
        <p:nvPicPr>
          <p:cNvPr id="9" name="Bildobjekt 8" descr="siosplash-131217c.jpg">
            <a:extLst>
              <a:ext uri="{FF2B5EF4-FFF2-40B4-BE49-F238E27FC236}">
                <a16:creationId xmlns:a16="http://schemas.microsoft.com/office/drawing/2014/main" id="{804D8A21-E4B6-4979-9F2C-8FBCEF8B2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0825"/>
            <a:ext cx="12191999" cy="4701981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E26D471-9C39-4E98-905E-693FD512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10233025" cy="418147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GB" sz="2800" b="0" i="0" u="none" baseline="0">
                <a:solidFill>
                  <a:schemeClr val="bg1"/>
                </a:solidFill>
              </a:rPr>
              <a:t>vinnova.se/sip</a:t>
            </a:r>
            <a:endParaRPr lang="en-GB" sz="280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GB" sz="2800" b="0" i="0" u="none" baseline="0">
                <a:solidFill>
                  <a:schemeClr val="bg1"/>
                </a:solidFill>
              </a:rPr>
              <a:t>Twitter: #sipnytt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599A6BF-422C-4437-AE6A-BF47C130F8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6" y="4825232"/>
            <a:ext cx="7649136" cy="11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C9AB558-644E-4873-801A-941B25E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pPr algn="r" rtl="0"/>
              <a:t>2</a:t>
            </a:fld>
            <a:endParaRPr lang="en-GB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1CF4C37-644A-456F-96E9-98A28FF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6841"/>
            <a:ext cx="10225089" cy="1115034"/>
          </a:xfrm>
        </p:spPr>
        <p:txBody>
          <a:bodyPr/>
          <a:lstStyle/>
          <a:p>
            <a:pPr algn="l" rtl="0"/>
            <a:r>
              <a:rPr lang="en-GB" b="1" i="0" u="none" baseline="0" dirty="0"/>
              <a:t>Strategic Innovation Programme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583A9F2-9AD3-4C0A-839C-E78841C7A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20825"/>
            <a:ext cx="6096000" cy="47021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B6FAE12-4B98-4BF7-B7A1-7FDCB1F4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81176"/>
            <a:ext cx="5042535" cy="4181474"/>
          </a:xfrm>
        </p:spPr>
        <p:txBody>
          <a:bodyPr/>
          <a:lstStyle/>
          <a:p>
            <a:pPr marL="0" indent="0" algn="l" rtl="0">
              <a:spcBef>
                <a:spcPts val="1800"/>
              </a:spcBef>
              <a:buNone/>
            </a:pPr>
            <a:r>
              <a:rPr lang="en-GB" b="0" i="0" u="none" baseline="0" dirty="0"/>
              <a:t>A national mobilisation effort for strategic innovation in Sweden</a:t>
            </a:r>
          </a:p>
          <a:p>
            <a:pPr marL="0" indent="0" algn="l" rtl="0">
              <a:spcBef>
                <a:spcPts val="1800"/>
              </a:spcBef>
              <a:buNone/>
            </a:pPr>
            <a:r>
              <a:rPr lang="en-GB" b="0" i="0" u="none" baseline="0" dirty="0"/>
              <a:t>Sustainable solutions for global challenges in today’s world</a:t>
            </a:r>
          </a:p>
          <a:p>
            <a:pPr marL="0" indent="0" algn="l" rtl="0">
              <a:spcBef>
                <a:spcPts val="1800"/>
              </a:spcBef>
              <a:buNone/>
            </a:pPr>
            <a:r>
              <a:rPr lang="en-GB" b="0" i="0" u="none" baseline="0" dirty="0"/>
              <a:t>Increased international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81742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CFDDF0-1D98-41F5-B954-06FF6DE6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3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7A2FA9-4562-45E4-A831-6D2F9DAA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Broad collaboration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3D3641-FA8B-4830-95B3-8D1AF8F1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20825"/>
            <a:ext cx="6148192" cy="47021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28A3F-4508-4B5D-A187-378A67A1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5165979" cy="418147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GB" b="0" i="0" u="none" baseline="0"/>
              <a:t>Collaboration between: </a:t>
            </a:r>
          </a:p>
          <a:p>
            <a:pPr algn="l" rtl="0">
              <a:lnSpc>
                <a:spcPts val="4000"/>
              </a:lnSpc>
            </a:pPr>
            <a:r>
              <a:rPr lang="en-GB" b="0" i="0" u="none" baseline="0"/>
              <a:t>Businesses</a:t>
            </a:r>
          </a:p>
          <a:p>
            <a:pPr algn="l" rtl="0">
              <a:lnSpc>
                <a:spcPts val="4000"/>
              </a:lnSpc>
            </a:pPr>
            <a:r>
              <a:rPr lang="en-GB" b="0" i="0" u="none" baseline="0"/>
              <a:t>Universities</a:t>
            </a:r>
          </a:p>
          <a:p>
            <a:pPr algn="l" rtl="0">
              <a:lnSpc>
                <a:spcPts val="4000"/>
              </a:lnSpc>
            </a:pPr>
            <a:r>
              <a:rPr lang="en-GB" b="0" i="0" u="none" baseline="0"/>
              <a:t>Research institutes</a:t>
            </a:r>
          </a:p>
          <a:p>
            <a:pPr algn="l" rtl="0">
              <a:lnSpc>
                <a:spcPts val="4000"/>
              </a:lnSpc>
            </a:pPr>
            <a:r>
              <a:rPr lang="en-GB" b="0" i="0" u="none" baseline="0"/>
              <a:t>Public-sector organisations</a:t>
            </a:r>
          </a:p>
        </p:txBody>
      </p:sp>
    </p:spTree>
    <p:extLst>
      <p:ext uri="{BB962C8B-B14F-4D97-AF65-F5344CB8AC3E}">
        <p14:creationId xmlns:p14="http://schemas.microsoft.com/office/powerpoint/2010/main" val="407645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CFEC6C-B57D-4E9D-A3AB-51C62F772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0" i="0" u="none" baseline="0" dirty="0"/>
              <a:t>The stakeholders in each programme have jointly developed an innovation agenda with visions and goals for specific areas.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DB9574-C951-467D-9EAF-E9F67FFC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4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793734-935E-44C6-87A1-936BBA81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6841"/>
            <a:ext cx="10225089" cy="1115034"/>
          </a:xfrm>
        </p:spPr>
        <p:txBody>
          <a:bodyPr/>
          <a:lstStyle/>
          <a:p>
            <a:pPr algn="l" rtl="0"/>
            <a:r>
              <a:rPr lang="en-GB" b="1" i="0" u="none" baseline="0"/>
              <a:t>Background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B26C71-98F5-43F5-9D36-5E1998376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079" y="1113817"/>
            <a:ext cx="4665178" cy="57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E1CF4C37-644A-456F-96E9-98A28FFE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17 strategic innovation programmes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C9AB558-644E-4873-801A-941B25E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pPr algn="r" rtl="0"/>
              <a:t>5</a:t>
            </a:fld>
            <a:endParaRPr lang="en-GB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DFA28E-53CC-489D-AE45-87B7FD9C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8776"/>
            <a:ext cx="1219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28A3F-4508-4B5D-A187-378A67A1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5400675" cy="4181474"/>
          </a:xfrm>
        </p:spPr>
        <p:txBody>
          <a:bodyPr>
            <a:normAutofit/>
          </a:bodyPr>
          <a:lstStyle/>
          <a:p>
            <a:pPr marL="252000" lvl="0" indent="-252000" algn="l" defTabSz="457200" rtl="0">
              <a:lnSpc>
                <a:spcPts val="4000"/>
              </a:lnSpc>
              <a:spcBef>
                <a:spcPts val="0"/>
              </a:spcBef>
            </a:pPr>
            <a:r>
              <a:rPr lang="en-GB" sz="2800" b="0" i="0" u="none" baseline="0" dirty="0"/>
              <a:t>Calls for proposals </a:t>
            </a:r>
          </a:p>
          <a:p>
            <a:pPr marL="252000" lvl="0" indent="-252000" algn="l" defTabSz="457200" rtl="0">
              <a:lnSpc>
                <a:spcPts val="4000"/>
              </a:lnSpc>
              <a:spcBef>
                <a:spcPts val="0"/>
              </a:spcBef>
            </a:pPr>
            <a:r>
              <a:rPr lang="en-GB" sz="2800" b="0" i="0" baseline="0" dirty="0"/>
              <a:t>Market intelligence</a:t>
            </a:r>
          </a:p>
          <a:p>
            <a:pPr marL="252000" lvl="0" indent="-252000" algn="l" defTabSz="457200" rtl="0">
              <a:lnSpc>
                <a:spcPts val="4000"/>
              </a:lnSpc>
              <a:spcBef>
                <a:spcPts val="0"/>
              </a:spcBef>
            </a:pPr>
            <a:r>
              <a:rPr lang="en-GB" sz="2800" b="0" i="0" u="none" baseline="0" dirty="0"/>
              <a:t>Strategic initiatives</a:t>
            </a:r>
          </a:p>
          <a:p>
            <a:pPr marL="252000" lvl="0" indent="-252000" algn="l" defTabSz="457200" rtl="0">
              <a:lnSpc>
                <a:spcPts val="4000"/>
              </a:lnSpc>
              <a:spcBef>
                <a:spcPts val="0"/>
              </a:spcBef>
            </a:pPr>
            <a:r>
              <a:rPr lang="en-GB" sz="2800" b="0" i="0" u="none" baseline="0" dirty="0"/>
              <a:t>Conferences</a:t>
            </a:r>
          </a:p>
          <a:p>
            <a:pPr marL="252000" lvl="0" indent="-252000" algn="l" defTabSz="457200" rtl="0">
              <a:lnSpc>
                <a:spcPts val="4000"/>
              </a:lnSpc>
              <a:spcBef>
                <a:spcPts val="0"/>
              </a:spcBef>
            </a:pPr>
            <a:r>
              <a:rPr lang="en-GB" sz="2800" b="0" i="0" u="none" baseline="0" dirty="0"/>
              <a:t>Consultation</a:t>
            </a:r>
          </a:p>
          <a:p>
            <a:pPr marL="0" lvl="0" indent="0" algn="l" defTabSz="457200" rtl="0">
              <a:lnSpc>
                <a:spcPts val="4000"/>
              </a:lnSpc>
              <a:spcBef>
                <a:spcPts val="0"/>
              </a:spcBef>
              <a:buNone/>
            </a:pPr>
            <a:r>
              <a:rPr lang="en-GB" sz="2800" b="0" i="0" u="none" baseline="0" dirty="0"/>
              <a:t>… and much more!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CFDDF0-1D98-41F5-B954-06FF6DE6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6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7A2FA9-4562-45E4-A831-6D2F9DAA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What do the programmes do?</a:t>
            </a:r>
          </a:p>
        </p:txBody>
      </p:sp>
    </p:spTree>
    <p:extLst>
      <p:ext uri="{BB962C8B-B14F-4D97-AF65-F5344CB8AC3E}">
        <p14:creationId xmlns:p14="http://schemas.microsoft.com/office/powerpoint/2010/main" val="314962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2CB06-C813-4D55-B0DF-62AE2C4C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Public funding 2013–2029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8B296C-7EF2-490F-B5B2-58AC76F2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7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30EEDA-FA8E-4608-BBFA-6FBD19489F2F}"/>
              </a:ext>
            </a:extLst>
          </p:cNvPr>
          <p:cNvSpPr/>
          <p:nvPr/>
        </p:nvSpPr>
        <p:spPr>
          <a:xfrm>
            <a:off x="579353" y="2798157"/>
            <a:ext cx="72130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1500" b="0" i="0" u="none" spc="-300" baseline="0">
                <a:solidFill>
                  <a:srgbClr val="068FB8"/>
                </a:solidFill>
              </a:rPr>
              <a:t>8</a:t>
            </a:r>
            <a:r>
              <a:rPr lang="en-GB" sz="11500" b="0" i="0" u="none" baseline="0">
                <a:solidFill>
                  <a:srgbClr val="068FB8"/>
                </a:solidFill>
              </a:rPr>
              <a:t> billion</a:t>
            </a:r>
          </a:p>
        </p:txBody>
      </p:sp>
    </p:spTree>
    <p:extLst>
      <p:ext uri="{BB962C8B-B14F-4D97-AF65-F5344CB8AC3E}">
        <p14:creationId xmlns:p14="http://schemas.microsoft.com/office/powerpoint/2010/main" val="221365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2CB06-C813-4D55-B0DF-62AE2C4C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Total funding 2013–2029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8B296C-7EF2-490F-B5B2-58AC76F2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8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30EEDA-FA8E-4608-BBFA-6FBD19489F2F}"/>
              </a:ext>
            </a:extLst>
          </p:cNvPr>
          <p:cNvSpPr/>
          <p:nvPr/>
        </p:nvSpPr>
        <p:spPr>
          <a:xfrm>
            <a:off x="495591" y="2798157"/>
            <a:ext cx="927662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1500" b="0" i="0" u="none" spc="-300" baseline="0">
                <a:solidFill>
                  <a:srgbClr val="068FB8"/>
                </a:solidFill>
              </a:rPr>
              <a:t>16</a:t>
            </a:r>
            <a:r>
              <a:rPr lang="en-GB" sz="11500" b="0" i="0" u="none" baseline="0">
                <a:solidFill>
                  <a:srgbClr val="068FB8"/>
                </a:solidFill>
              </a:rPr>
              <a:t> billion</a:t>
            </a:r>
          </a:p>
        </p:txBody>
      </p:sp>
    </p:spTree>
    <p:extLst>
      <p:ext uri="{BB962C8B-B14F-4D97-AF65-F5344CB8AC3E}">
        <p14:creationId xmlns:p14="http://schemas.microsoft.com/office/powerpoint/2010/main" val="82144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7A11EE-2D3E-467B-BFD5-C5067E85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More than 1,200 projects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1D35AD-AB93-451C-83A9-A4AC73A1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8645303-2AAE-45D1-913A-B06AE6474513}" type="slidenum">
              <a:rPr/>
              <a:t>9</a:t>
            </a:fld>
            <a:endParaRPr lang="en-GB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5EFA9C1-E226-4761-A9C6-C11BB216B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412" y="1520824"/>
            <a:ext cx="1788236" cy="2339975"/>
          </a:xfrm>
          <a:prstGeom prst="rect">
            <a:avLst/>
          </a:prstGeom>
        </p:spPr>
      </p:pic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96145A2-7897-4C6C-B0A8-7AE30C8FAC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667" y="1520825"/>
            <a:ext cx="2058050" cy="2339975"/>
          </a:xfr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F7EEE56-26BD-44A2-AD19-46A68D5B68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022" y="1520825"/>
            <a:ext cx="3171828" cy="2029164"/>
          </a:xfrm>
          <a:prstGeom prst="rect">
            <a:avLst/>
          </a:prstGeom>
        </p:spPr>
      </p:pic>
      <p:pic>
        <p:nvPicPr>
          <p:cNvPr id="7" name="Platshållare för bild 80">
            <a:extLst>
              <a:ext uri="{FF2B5EF4-FFF2-40B4-BE49-F238E27FC236}">
                <a16:creationId xmlns:a16="http://schemas.microsoft.com/office/drawing/2014/main" id="{E25E616C-DBB1-4FF9-AF65-5A1D7BD0D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809224" y="1520825"/>
            <a:ext cx="1382776" cy="2029164"/>
          </a:xfrm>
          <a:prstGeom prst="rect">
            <a:avLst/>
          </a:prstGeom>
        </p:spPr>
      </p:pic>
      <p:pic>
        <p:nvPicPr>
          <p:cNvPr id="10" name="Platshållare för bild 72">
            <a:extLst>
              <a:ext uri="{FF2B5EF4-FFF2-40B4-BE49-F238E27FC236}">
                <a16:creationId xmlns:a16="http://schemas.microsoft.com/office/drawing/2014/main" id="{A1061A67-E946-4691-B3B1-DDF18FADC7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523944"/>
            <a:ext cx="3499323" cy="2829920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3330F3DD-AD96-4383-A054-A17E8785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991" y="3602451"/>
            <a:ext cx="4666008" cy="2620549"/>
          </a:xfrm>
        </p:spPr>
      </p:pic>
      <p:pic>
        <p:nvPicPr>
          <p:cNvPr id="8" name="Platshållare för bild 84">
            <a:extLst>
              <a:ext uri="{FF2B5EF4-FFF2-40B4-BE49-F238E27FC236}">
                <a16:creationId xmlns:a16="http://schemas.microsoft.com/office/drawing/2014/main" id="{4F24A8E7-673C-45D8-9605-EEF5BFA87C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667" y="3934585"/>
            <a:ext cx="3911980" cy="2288415"/>
          </a:xfrm>
          <a:prstGeom prst="rect">
            <a:avLst/>
          </a:prstGeom>
        </p:spPr>
      </p:pic>
      <p:pic>
        <p:nvPicPr>
          <p:cNvPr id="9" name="Platshållare för bild 12">
            <a:extLst>
              <a:ext uri="{FF2B5EF4-FFF2-40B4-BE49-F238E27FC236}">
                <a16:creationId xmlns:a16="http://schemas.microsoft.com/office/drawing/2014/main" id="{DA3BB15A-A10E-40F1-95DF-F980E147C9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4349"/>
            <a:ext cx="3499323" cy="183865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A87BFE6-AF9D-457D-9020-14BE82F4A028}"/>
              </a:ext>
            </a:extLst>
          </p:cNvPr>
          <p:cNvSpPr txBox="1"/>
          <p:nvPr/>
        </p:nvSpPr>
        <p:spPr>
          <a:xfrm>
            <a:off x="10261419" y="6226597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1200" b="0" i="0" u="none" baseline="0"/>
              <a:t>September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29354"/>
      </p:ext>
    </p:extLst>
  </p:cSld>
  <p:clrMapOvr>
    <a:masterClrMapping/>
  </p:clrMapOvr>
</p:sld>
</file>

<file path=ppt/theme/theme1.xml><?xml version="1.0" encoding="utf-8"?>
<a:theme xmlns:a="http://schemas.openxmlformats.org/drawingml/2006/main" name="Formas">
  <a:themeElements>
    <a:clrScheme name="SIP">
      <a:dk1>
        <a:srgbClr val="000000"/>
      </a:dk1>
      <a:lt1>
        <a:srgbClr val="FFFFFF"/>
      </a:lt1>
      <a:dk2>
        <a:srgbClr val="003259"/>
      </a:dk2>
      <a:lt2>
        <a:srgbClr val="F2F2F2"/>
      </a:lt2>
      <a:accent1>
        <a:srgbClr val="068FB8"/>
      </a:accent1>
      <a:accent2>
        <a:srgbClr val="92D050"/>
      </a:accent2>
      <a:accent3>
        <a:srgbClr val="FFFF00"/>
      </a:accent3>
      <a:accent4>
        <a:srgbClr val="FFC000"/>
      </a:accent4>
      <a:accent5>
        <a:srgbClr val="FF0000"/>
      </a:accent5>
      <a:accent6>
        <a:srgbClr val="7030A0"/>
      </a:accent6>
      <a:hlink>
        <a:srgbClr val="007AB1"/>
      </a:hlink>
      <a:folHlink>
        <a:srgbClr val="954F72"/>
      </a:folHlink>
    </a:clrScheme>
    <a:fontScheme name="Form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A71F971-FB44-4B0D-A8E3-0B38C005E08C}" vid="{E840BB49-B25A-4A4C-867B-9FB759D7B5B0}"/>
    </a:ext>
  </a:extLst>
</a:theme>
</file>

<file path=ppt/theme/theme2.xml><?xml version="1.0" encoding="utf-8"?>
<a:theme xmlns:a="http://schemas.openxmlformats.org/drawingml/2006/main" name="Office-tema">
  <a:themeElements>
    <a:clrScheme name="Formas">
      <a:dk1>
        <a:sysClr val="windowText" lastClr="000000"/>
      </a:dk1>
      <a:lt1>
        <a:sysClr val="window" lastClr="FFFFFF"/>
      </a:lt1>
      <a:dk2>
        <a:srgbClr val="778186"/>
      </a:dk2>
      <a:lt2>
        <a:srgbClr val="FAF8EC"/>
      </a:lt2>
      <a:accent1>
        <a:srgbClr val="007AB1"/>
      </a:accent1>
      <a:accent2>
        <a:srgbClr val="009640"/>
      </a:accent2>
      <a:accent3>
        <a:srgbClr val="FDC300"/>
      </a:accent3>
      <a:accent4>
        <a:srgbClr val="F39200"/>
      </a:accent4>
      <a:accent5>
        <a:srgbClr val="E74011"/>
      </a:accent5>
      <a:accent6>
        <a:srgbClr val="778186"/>
      </a:accent6>
      <a:hlink>
        <a:srgbClr val="007AB1"/>
      </a:hlink>
      <a:folHlink>
        <a:srgbClr val="954F72"/>
      </a:folHlink>
    </a:clrScheme>
    <a:fontScheme name="Form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ormas">
      <a:dk1>
        <a:sysClr val="windowText" lastClr="000000"/>
      </a:dk1>
      <a:lt1>
        <a:sysClr val="window" lastClr="FFFFFF"/>
      </a:lt1>
      <a:dk2>
        <a:srgbClr val="778186"/>
      </a:dk2>
      <a:lt2>
        <a:srgbClr val="FAF8EC"/>
      </a:lt2>
      <a:accent1>
        <a:srgbClr val="007AB1"/>
      </a:accent1>
      <a:accent2>
        <a:srgbClr val="009640"/>
      </a:accent2>
      <a:accent3>
        <a:srgbClr val="FDC300"/>
      </a:accent3>
      <a:accent4>
        <a:srgbClr val="F39200"/>
      </a:accent4>
      <a:accent5>
        <a:srgbClr val="E74011"/>
      </a:accent5>
      <a:accent6>
        <a:srgbClr val="778186"/>
      </a:accent6>
      <a:hlink>
        <a:srgbClr val="007AB1"/>
      </a:hlink>
      <a:folHlink>
        <a:srgbClr val="954F72"/>
      </a:folHlink>
    </a:clrScheme>
    <a:fontScheme name="Form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7F421F-904B-4711-9599-AF6ADD2058DB}">
  <we:reference id="5dfe852d-2c42-4b3a-a2a0-df25e73584ce" version="1.0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3F12B210CBC4AAD89B0ACFBA50F18" ma:contentTypeVersion="0" ma:contentTypeDescription="Create a new document." ma:contentTypeScope="" ma:versionID="55d734ab8a52de37d8b14631f14908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bbde7cedda791b4f87ed775cd11e4b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F7942-019A-4F44-9819-D46F215CAAA5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1F89739-7081-4D14-8C18-8DB1FB39A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4A29E9-49B5-4BD1-9B08-08960E2CC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sip-presentation_eng-GB</Template>
  <TotalTime>4</TotalTime>
  <Words>225</Words>
  <Application>Microsoft Office PowerPoint</Application>
  <PresentationFormat>Bredbild</PresentationFormat>
  <Paragraphs>76</Paragraphs>
  <Slides>13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Arial</vt:lpstr>
      <vt:lpstr>Formas</vt:lpstr>
      <vt:lpstr>PowerPoint-presentation</vt:lpstr>
      <vt:lpstr>Strategic Innovation Programme</vt:lpstr>
      <vt:lpstr>Broad collaboration</vt:lpstr>
      <vt:lpstr>Background</vt:lpstr>
      <vt:lpstr>17 strategic innovation programmes</vt:lpstr>
      <vt:lpstr>What do the programmes do?</vt:lpstr>
      <vt:lpstr>Public funding 2013–2029</vt:lpstr>
      <vt:lpstr>Total funding 2013–2029</vt:lpstr>
      <vt:lpstr>More than 1,200 projects</vt:lpstr>
      <vt:lpstr>Many participants</vt:lpstr>
      <vt:lpstr>Ongoing evaluations</vt:lpstr>
      <vt:lpstr>Contact us</vt:lpstr>
      <vt:lpstr>More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Mikaela Leander</dc:creator>
  <cp:keywords>Avdelning Tjänster och IKT; Samverkansprogram</cp:keywords>
  <dc:description/>
  <cp:lastModifiedBy>Mikaela Leander</cp:lastModifiedBy>
  <cp:revision>1</cp:revision>
  <dcterms:created xsi:type="dcterms:W3CDTF">2021-01-18T14:23:49Z</dcterms:created>
  <dcterms:modified xsi:type="dcterms:W3CDTF">2021-01-18T14:28:04Z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0x010100D8D3F12B210CBC4AAD89B0ACFBA50F18</vt:lpwstr>
  </property>
  <property fmtid="{D5CDD505-2E9C-101B-9397-08002B2CF9AE}" pid="3" name="Order">
    <vt:r8>500</vt:r8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Nyckelord (Formas)">
    <vt:lpwstr/>
  </property>
  <property fmtid="{D5CDD505-2E9C-101B-9397-08002B2CF9AE}" pid="9" name="Dokumenttyp">
    <vt:lpwstr/>
  </property>
  <property fmtid="{D5CDD505-2E9C-101B-9397-08002B2CF9AE}" pid="10" name="TaxKeyword">
    <vt:lpwstr>1;#Avdelning Tjänster och IKT|0508bb1d-6fe1-4a6b-8369-80a5f5ac8b50;#2;#Samverkansprogram|299efa3b-d749-4a3c-8f4b-30bcfff6b7b4</vt:lpwstr>
  </property>
  <property fmtid="{D5CDD505-2E9C-101B-9397-08002B2CF9AE}" pid="11" name="SharedWithUsers">
    <vt:lpwstr>28;#Ida Langborg</vt:lpwstr>
  </property>
</Properties>
</file>